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404" r:id="rId2"/>
    <p:sldId id="430" r:id="rId3"/>
    <p:sldId id="380" r:id="rId4"/>
    <p:sldId id="431" r:id="rId5"/>
    <p:sldId id="445" r:id="rId6"/>
    <p:sldId id="429" r:id="rId7"/>
    <p:sldId id="444" r:id="rId8"/>
    <p:sldId id="436" r:id="rId9"/>
    <p:sldId id="437" r:id="rId10"/>
    <p:sldId id="438" r:id="rId11"/>
    <p:sldId id="439" r:id="rId12"/>
    <p:sldId id="440" r:id="rId13"/>
    <p:sldId id="441" r:id="rId14"/>
    <p:sldId id="442" r:id="rId15"/>
    <p:sldId id="443" r:id="rId16"/>
    <p:sldId id="432" r:id="rId17"/>
    <p:sldId id="434" r:id="rId18"/>
    <p:sldId id="435" r:id="rId19"/>
    <p:sldId id="428" r:id="rId20"/>
    <p:sldId id="40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tthew Mclaughlin" initials="MM" lastIdx="1" clrIdx="0">
    <p:extLst>
      <p:ext uri="{19B8F6BF-5375-455C-9EA6-DF929625EA0E}">
        <p15:presenceInfo xmlns:p15="http://schemas.microsoft.com/office/powerpoint/2012/main" userId="S-1-5-21-1686955226-6980545-3633959933-1539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EFE"/>
    <a:srgbClr val="00732F"/>
    <a:srgbClr val="00ACEC"/>
    <a:srgbClr val="FF9933"/>
    <a:srgbClr val="E4002B"/>
    <a:srgbClr val="2B6E40"/>
    <a:srgbClr val="FFFFFF"/>
    <a:srgbClr val="002395"/>
    <a:srgbClr val="EC1F35"/>
    <a:srgbClr val="0121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628" autoAdjust="0"/>
    <p:restoredTop sz="87827" autoAdjust="0"/>
  </p:normalViewPr>
  <p:slideViewPr>
    <p:cSldViewPr snapToGrid="0">
      <p:cViewPr>
        <p:scale>
          <a:sx n="100" d="100"/>
          <a:sy n="100" d="100"/>
        </p:scale>
        <p:origin x="2136" y="10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6C41F1-7F20-4FC2-9FE2-E22D34F5A6A4}" type="datetimeFigureOut">
              <a:rPr lang="en-AU" smtClean="0"/>
              <a:t>6/11/2020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95790A-00E9-4AEB-9FBD-731CE57E558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84277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937997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937997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4000" y="5416657"/>
            <a:ext cx="1511300" cy="85000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 rot="16200000">
            <a:off x="5845178" y="511173"/>
            <a:ext cx="501650" cy="12192003"/>
          </a:xfrm>
          <a:prstGeom prst="rect">
            <a:avLst/>
          </a:prstGeom>
          <a:solidFill>
            <a:srgbClr val="00A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Rectangle 8"/>
          <p:cNvSpPr/>
          <p:nvPr userDrawn="1"/>
        </p:nvSpPr>
        <p:spPr>
          <a:xfrm rot="16200000">
            <a:off x="5845176" y="-5877235"/>
            <a:ext cx="501650" cy="12192002"/>
          </a:xfrm>
          <a:prstGeom prst="rect">
            <a:avLst/>
          </a:prstGeom>
          <a:solidFill>
            <a:srgbClr val="2B6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TextBox 10"/>
          <p:cNvSpPr txBox="1"/>
          <p:nvPr userDrawn="1"/>
        </p:nvSpPr>
        <p:spPr>
          <a:xfrm>
            <a:off x="4026383" y="6432204"/>
            <a:ext cx="786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@ISPAH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5214258" y="6432204"/>
            <a:ext cx="13705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Info@ISPAH.org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6876821" y="6432204"/>
            <a:ext cx="13546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www.ISPAH.org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060" y="6397499"/>
            <a:ext cx="788318" cy="39415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682" y="6484987"/>
            <a:ext cx="470905" cy="23545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960" y="6401594"/>
            <a:ext cx="807021" cy="403511"/>
          </a:xfrm>
          <a:prstGeom prst="rect">
            <a:avLst/>
          </a:prstGeom>
        </p:spPr>
      </p:pic>
      <p:sp>
        <p:nvSpPr>
          <p:cNvPr id="17" name="TextBox 16"/>
          <p:cNvSpPr txBox="1"/>
          <p:nvPr userDrawn="1"/>
        </p:nvSpPr>
        <p:spPr>
          <a:xfrm>
            <a:off x="10612646" y="6448824"/>
            <a:ext cx="12780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#8Investments</a:t>
            </a:r>
            <a:endParaRPr lang="en-AU" sz="1400" b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1602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16200000">
            <a:off x="5813615" y="479610"/>
            <a:ext cx="564774" cy="12192002"/>
          </a:xfrm>
          <a:prstGeom prst="rect">
            <a:avLst/>
          </a:prstGeom>
          <a:solidFill>
            <a:srgbClr val="00A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Rectangle 2"/>
          <p:cNvSpPr/>
          <p:nvPr userDrawn="1"/>
        </p:nvSpPr>
        <p:spPr>
          <a:xfrm rot="16200000">
            <a:off x="4896630" y="-4928690"/>
            <a:ext cx="2398741" cy="12192002"/>
          </a:xfrm>
          <a:prstGeom prst="rect">
            <a:avLst/>
          </a:prstGeom>
          <a:solidFill>
            <a:srgbClr val="00A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TextBox 3"/>
          <p:cNvSpPr txBox="1"/>
          <p:nvPr userDrawn="1"/>
        </p:nvSpPr>
        <p:spPr>
          <a:xfrm>
            <a:off x="4026383" y="6432204"/>
            <a:ext cx="786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@ISPAH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5214258" y="6432204"/>
            <a:ext cx="13705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Info@ISPAH.org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6876821" y="6432204"/>
            <a:ext cx="13546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www.ISPAH.org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060" y="6397499"/>
            <a:ext cx="788318" cy="39415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682" y="6484987"/>
            <a:ext cx="470905" cy="23545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960" y="6401594"/>
            <a:ext cx="807021" cy="4035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8587" y="275693"/>
            <a:ext cx="3420648" cy="1924301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200" y="2955831"/>
            <a:ext cx="10515600" cy="1325563"/>
          </a:xfrm>
        </p:spPr>
        <p:txBody>
          <a:bodyPr/>
          <a:lstStyle>
            <a:lvl1pPr algn="ctr">
              <a:defRPr b="1">
                <a:solidFill>
                  <a:srgbClr val="00ACEC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10612646" y="6448824"/>
            <a:ext cx="12780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#8Investments</a:t>
            </a:r>
            <a:endParaRPr lang="en-AU" sz="1400" b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156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065213"/>
            <a:ext cx="3886200" cy="7350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943100"/>
            <a:ext cx="3200400" cy="8763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58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4000" y="5416657"/>
            <a:ext cx="1511300" cy="85000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 rot="16200000">
            <a:off x="5845178" y="511173"/>
            <a:ext cx="501650" cy="12192003"/>
          </a:xfrm>
          <a:prstGeom prst="rect">
            <a:avLst/>
          </a:prstGeom>
          <a:solidFill>
            <a:srgbClr val="00A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Rectangle 8"/>
          <p:cNvSpPr/>
          <p:nvPr userDrawn="1"/>
        </p:nvSpPr>
        <p:spPr>
          <a:xfrm rot="16200000">
            <a:off x="5845176" y="-5877235"/>
            <a:ext cx="501650" cy="12192002"/>
          </a:xfrm>
          <a:prstGeom prst="rect">
            <a:avLst/>
          </a:prstGeom>
          <a:solidFill>
            <a:srgbClr val="2B6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TextBox 10"/>
          <p:cNvSpPr txBox="1"/>
          <p:nvPr userDrawn="1"/>
        </p:nvSpPr>
        <p:spPr>
          <a:xfrm>
            <a:off x="4026383" y="6432204"/>
            <a:ext cx="786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@ISPAH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5214258" y="6432204"/>
            <a:ext cx="13705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Info@ISPAH.org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6876821" y="6432204"/>
            <a:ext cx="13546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www.ISPAH.org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060" y="6397499"/>
            <a:ext cx="788318" cy="39415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682" y="6484987"/>
            <a:ext cx="470905" cy="23545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960" y="6401594"/>
            <a:ext cx="807021" cy="403511"/>
          </a:xfrm>
          <a:prstGeom prst="rect">
            <a:avLst/>
          </a:prstGeom>
        </p:spPr>
      </p:pic>
      <p:sp>
        <p:nvSpPr>
          <p:cNvPr id="17" name="TextBox 16"/>
          <p:cNvSpPr txBox="1"/>
          <p:nvPr userDrawn="1"/>
        </p:nvSpPr>
        <p:spPr>
          <a:xfrm>
            <a:off x="10612646" y="6448824"/>
            <a:ext cx="12780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#8Investments</a:t>
            </a:r>
            <a:endParaRPr lang="en-AU" sz="1400" b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599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4000" y="5416657"/>
            <a:ext cx="1511300" cy="850000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 rot="16200000">
            <a:off x="5845178" y="511173"/>
            <a:ext cx="501650" cy="12192003"/>
          </a:xfrm>
          <a:prstGeom prst="rect">
            <a:avLst/>
          </a:prstGeom>
          <a:solidFill>
            <a:srgbClr val="00A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Rectangle 3"/>
          <p:cNvSpPr/>
          <p:nvPr userDrawn="1"/>
        </p:nvSpPr>
        <p:spPr>
          <a:xfrm rot="16200000">
            <a:off x="5845176" y="-5877235"/>
            <a:ext cx="501650" cy="12192002"/>
          </a:xfrm>
          <a:prstGeom prst="rect">
            <a:avLst/>
          </a:prstGeom>
          <a:solidFill>
            <a:srgbClr val="2B6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TextBox 4"/>
          <p:cNvSpPr txBox="1"/>
          <p:nvPr userDrawn="1"/>
        </p:nvSpPr>
        <p:spPr>
          <a:xfrm>
            <a:off x="4026383" y="6432204"/>
            <a:ext cx="786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@ISPAH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5214258" y="6432204"/>
            <a:ext cx="13705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Info@ISPAH.org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6876821" y="6432204"/>
            <a:ext cx="13546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www.ISPAH.org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060" y="6397499"/>
            <a:ext cx="788318" cy="39415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682" y="6484987"/>
            <a:ext cx="470905" cy="23545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960" y="6401594"/>
            <a:ext cx="807021" cy="403511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10612646" y="6448824"/>
            <a:ext cx="12780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#8Investments</a:t>
            </a:r>
            <a:endParaRPr lang="en-AU" sz="1400" b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9327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 rot="16200000">
            <a:off x="5845178" y="511173"/>
            <a:ext cx="501650" cy="12192003"/>
          </a:xfrm>
          <a:prstGeom prst="rect">
            <a:avLst/>
          </a:prstGeom>
          <a:solidFill>
            <a:srgbClr val="00A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Rectangle 2"/>
          <p:cNvSpPr/>
          <p:nvPr userDrawn="1"/>
        </p:nvSpPr>
        <p:spPr>
          <a:xfrm rot="16200000">
            <a:off x="5845176" y="-5877235"/>
            <a:ext cx="501650" cy="12192002"/>
          </a:xfrm>
          <a:prstGeom prst="rect">
            <a:avLst/>
          </a:prstGeom>
          <a:solidFill>
            <a:srgbClr val="2B6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TextBox 3"/>
          <p:cNvSpPr txBox="1"/>
          <p:nvPr userDrawn="1"/>
        </p:nvSpPr>
        <p:spPr>
          <a:xfrm>
            <a:off x="4026383" y="6432204"/>
            <a:ext cx="786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@ISPAH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5214258" y="6432204"/>
            <a:ext cx="13705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Info@ISPAH.org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6876821" y="6432204"/>
            <a:ext cx="13546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www.ISPAH.org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060" y="6397499"/>
            <a:ext cx="788318" cy="39415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682" y="6484987"/>
            <a:ext cx="470905" cy="23545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960" y="6401594"/>
            <a:ext cx="807021" cy="403511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0612646" y="6448824"/>
            <a:ext cx="12780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#8Investments</a:t>
            </a:r>
            <a:endParaRPr lang="en-AU" sz="1400" b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23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7665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 rot="16200000">
            <a:off x="2650971" y="-2683031"/>
            <a:ext cx="6890059" cy="12192002"/>
          </a:xfrm>
          <a:prstGeom prst="rect">
            <a:avLst/>
          </a:prstGeom>
          <a:solidFill>
            <a:srgbClr val="2B6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4026383" y="6432204"/>
            <a:ext cx="786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@ISPAH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5214258" y="6432204"/>
            <a:ext cx="13705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Info@ISPAH.org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6876821" y="6432204"/>
            <a:ext cx="13546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www.ISPAH.org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060" y="6397499"/>
            <a:ext cx="788318" cy="39415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682" y="6484987"/>
            <a:ext cx="470905" cy="23545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960" y="6401594"/>
            <a:ext cx="807021" cy="4035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8587" y="275693"/>
            <a:ext cx="3420648" cy="1924301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200" y="2955831"/>
            <a:ext cx="10515600" cy="1325563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10612646" y="6448824"/>
            <a:ext cx="12780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#8Investments</a:t>
            </a:r>
            <a:endParaRPr lang="en-AU" sz="1400" b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10765046" y="6601224"/>
            <a:ext cx="12780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#8Investments</a:t>
            </a:r>
            <a:endParaRPr lang="en-AU" sz="1400" b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3783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 rot="16200000">
            <a:off x="2650971" y="-2683031"/>
            <a:ext cx="6890059" cy="12192002"/>
          </a:xfrm>
          <a:prstGeom prst="rect">
            <a:avLst/>
          </a:prstGeom>
          <a:solidFill>
            <a:srgbClr val="00A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TextBox 3"/>
          <p:cNvSpPr txBox="1"/>
          <p:nvPr userDrawn="1"/>
        </p:nvSpPr>
        <p:spPr>
          <a:xfrm>
            <a:off x="4026383" y="6432204"/>
            <a:ext cx="786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@ISPAH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5214258" y="6432204"/>
            <a:ext cx="13705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Info@ISPAH.org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6876821" y="6432204"/>
            <a:ext cx="13546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www.ISPAH.org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060" y="6397499"/>
            <a:ext cx="788318" cy="39415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682" y="6484987"/>
            <a:ext cx="470905" cy="23545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960" y="6401594"/>
            <a:ext cx="807021" cy="4035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8587" y="275693"/>
            <a:ext cx="3420648" cy="1924301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200" y="2955831"/>
            <a:ext cx="10515600" cy="1325563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31163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 rot="16200000">
            <a:off x="2650971" y="-2683031"/>
            <a:ext cx="6890059" cy="12192002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TextBox 3"/>
          <p:cNvSpPr txBox="1"/>
          <p:nvPr userDrawn="1"/>
        </p:nvSpPr>
        <p:spPr>
          <a:xfrm>
            <a:off x="4026383" y="6432204"/>
            <a:ext cx="786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@ISPAH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5214258" y="6432204"/>
            <a:ext cx="13705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Info@ISPAH.org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6876821" y="6432204"/>
            <a:ext cx="13546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www.ISPAH.org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060" y="6397499"/>
            <a:ext cx="788318" cy="39415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682" y="6484987"/>
            <a:ext cx="470905" cy="23545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960" y="6401594"/>
            <a:ext cx="807021" cy="4035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8587" y="275693"/>
            <a:ext cx="3420648" cy="1924301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200" y="2955831"/>
            <a:ext cx="10515600" cy="1325563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10612646" y="6448824"/>
            <a:ext cx="12780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#8Investments</a:t>
            </a:r>
            <a:endParaRPr lang="en-AU" sz="1400" b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704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16200000">
            <a:off x="5813615" y="479610"/>
            <a:ext cx="564774" cy="12192002"/>
          </a:xfrm>
          <a:prstGeom prst="rect">
            <a:avLst/>
          </a:prstGeom>
          <a:solidFill>
            <a:srgbClr val="0073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Rectangle 2"/>
          <p:cNvSpPr/>
          <p:nvPr userDrawn="1"/>
        </p:nvSpPr>
        <p:spPr>
          <a:xfrm rot="16200000">
            <a:off x="4896630" y="-4928690"/>
            <a:ext cx="2398741" cy="12192002"/>
          </a:xfrm>
          <a:prstGeom prst="rect">
            <a:avLst/>
          </a:prstGeom>
          <a:solidFill>
            <a:srgbClr val="0073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TextBox 3"/>
          <p:cNvSpPr txBox="1"/>
          <p:nvPr userDrawn="1"/>
        </p:nvSpPr>
        <p:spPr>
          <a:xfrm>
            <a:off x="4026383" y="6432204"/>
            <a:ext cx="786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@ISPAH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5214258" y="6432204"/>
            <a:ext cx="13705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Info@ISPAH.org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6876821" y="6432204"/>
            <a:ext cx="13546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www.ISPAH.org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060" y="6397499"/>
            <a:ext cx="788318" cy="39415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682" y="6484987"/>
            <a:ext cx="470905" cy="23545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960" y="6401594"/>
            <a:ext cx="807021" cy="4035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8587" y="275693"/>
            <a:ext cx="3420648" cy="1924301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200" y="2955831"/>
            <a:ext cx="10515600" cy="1325563"/>
          </a:xfrm>
        </p:spPr>
        <p:txBody>
          <a:bodyPr/>
          <a:lstStyle>
            <a:lvl1pPr algn="ctr">
              <a:defRPr b="1">
                <a:solidFill>
                  <a:srgbClr val="00732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10612646" y="6448824"/>
            <a:ext cx="12780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#8Investments</a:t>
            </a:r>
            <a:endParaRPr lang="en-AU" sz="1400" b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776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F9EB04-A5A0-40CA-8F4D-829C58807FA3}" type="datetimeFigureOut">
              <a:rPr lang="en-AU" smtClean="0"/>
              <a:t>6/11/2020</a:t>
            </a:fld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9077FB-F1E3-4EF6-BCE2-06FB3F1F632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72184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3" r:id="rId2"/>
    <p:sldLayoutId id="2147483650" r:id="rId3"/>
    <p:sldLayoutId id="2147483649" r:id="rId4"/>
    <p:sldLayoutId id="2147483658" r:id="rId5"/>
    <p:sldLayoutId id="2147483655" r:id="rId6"/>
    <p:sldLayoutId id="2147483656" r:id="rId7"/>
    <p:sldLayoutId id="2147483657" r:id="rId8"/>
    <p:sldLayoutId id="2147483660" r:id="rId9"/>
    <p:sldLayoutId id="2147483659" r:id="rId10"/>
    <p:sldLayoutId id="21474836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jpeg"/><Relationship Id="rId7" Type="http://schemas.openxmlformats.org/officeDocument/2006/relationships/hyperlink" Target="https://podcasts.apple.com/us/podcast/ispah/id1507914089?uo=4" TargetMode="External"/><Relationship Id="rId12" Type="http://schemas.openxmlformats.org/officeDocument/2006/relationships/hyperlink" Target="https://www.youtube.com/channel/UCFAV8yz5Uj7WN51t2vuZQnA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WQmtOzglL1Q" TargetMode="External"/><Relationship Id="rId6" Type="http://schemas.openxmlformats.org/officeDocument/2006/relationships/image" Target="../media/image21.png"/><Relationship Id="rId11" Type="http://schemas.openxmlformats.org/officeDocument/2006/relationships/image" Target="../media/image23.png"/><Relationship Id="rId5" Type="http://schemas.openxmlformats.org/officeDocument/2006/relationships/hyperlink" Target="https://soundcloud.com/ispah" TargetMode="External"/><Relationship Id="rId10" Type="http://schemas.openxmlformats.org/officeDocument/2006/relationships/hyperlink" Target="https://podcasts.google.com/feed/aHR0cHM6Ly9hbmNob3IuZm0vcy8xYmM1ZDRjYy9wb2RjYXN0L3Jzcw==" TargetMode="External"/><Relationship Id="rId4" Type="http://schemas.openxmlformats.org/officeDocument/2006/relationships/image" Target="../media/image20.png"/><Relationship Id="rId9" Type="http://schemas.openxmlformats.org/officeDocument/2006/relationships/hyperlink" Target="https://open.spotify.com/show/3prxExUMAbkV1hFiQjiDP3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forms/d/e/1FAIpQLSfvKHFDTtBmLWuu8sbOj-S8IKMeCTUWWtrnWVhaPBePMS5v3Q/viewform?usp=sf_link" TargetMode="External"/><Relationship Id="rId2" Type="http://schemas.openxmlformats.org/officeDocument/2006/relationships/hyperlink" Target="https://docs.google.com/forms/d/e/1FAIpQLSfLtGo_mMuDhfVgmAF35qOKf7qrN4X4ZqXz2OB-J9Zy9qRY9g/viewform?usp=sf_link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twitter.com/search?q=#8Investments&amp;src=typed_query&amp;f=live" TargetMode="External"/><Relationship Id="rId5" Type="http://schemas.openxmlformats.org/officeDocument/2006/relationships/hyperlink" Target="mailto:info@ispah.org" TargetMode="External"/><Relationship Id="rId4" Type="http://schemas.openxmlformats.org/officeDocument/2006/relationships/hyperlink" Target="https://www.ispah.org/resources/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"/>
            <a:ext cx="12192000" cy="896470"/>
          </a:xfrm>
          <a:prstGeom prst="rect">
            <a:avLst/>
          </a:prstGeom>
          <a:solidFill>
            <a:srgbClr val="0073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600" b="1" dirty="0" smtClean="0">
                <a:solidFill>
                  <a:schemeClr val="bg1"/>
                </a:solidFill>
              </a:rPr>
              <a:t>ISPAH’s Eight Investments That Work for Physical Activity</a:t>
            </a:r>
            <a:endParaRPr lang="en-AU" sz="3600" b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060" y="1578227"/>
            <a:ext cx="6042887" cy="3399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5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96" y="523647"/>
            <a:ext cx="10515600" cy="1325563"/>
          </a:xfrm>
          <a:noFill/>
        </p:spPr>
        <p:txBody>
          <a:bodyPr/>
          <a:lstStyle/>
          <a:p>
            <a:r>
              <a:rPr lang="en-AU" dirty="0" smtClean="0">
                <a:solidFill>
                  <a:srgbClr val="00732F"/>
                </a:solidFill>
              </a:rPr>
              <a:t>3. Active Urban Design</a:t>
            </a:r>
            <a:endParaRPr lang="en-AU" dirty="0">
              <a:solidFill>
                <a:srgbClr val="00732F"/>
              </a:solidFill>
            </a:endParaRPr>
          </a:p>
        </p:txBody>
      </p:sp>
      <p:pic>
        <p:nvPicPr>
          <p:cNvPr id="16" name="Content Placeholder 1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670" y="1078167"/>
            <a:ext cx="3501750" cy="4952970"/>
          </a:xfrm>
        </p:spPr>
      </p:pic>
      <p:sp>
        <p:nvSpPr>
          <p:cNvPr id="17" name="TextBox 16"/>
          <p:cNvSpPr txBox="1"/>
          <p:nvPr/>
        </p:nvSpPr>
        <p:spPr>
          <a:xfrm>
            <a:off x="2070847" y="2222503"/>
            <a:ext cx="58751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 smtClean="0"/>
              <a:t>Supportive and equitable policies</a:t>
            </a:r>
            <a:endParaRPr lang="en-AU" sz="3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2070847" y="3424340"/>
            <a:ext cx="5957046" cy="761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AU" sz="3200" b="1" dirty="0" smtClean="0"/>
              <a:t>Local amenities that create places for people</a:t>
            </a:r>
            <a:endParaRPr lang="en-AU" sz="32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2070848" y="4803149"/>
            <a:ext cx="6197822" cy="441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AU" sz="3200" b="1" dirty="0" smtClean="0"/>
              <a:t>Makes being active more appealing</a:t>
            </a:r>
            <a:endParaRPr lang="en-AU" sz="3200" b="1" dirty="0"/>
          </a:p>
        </p:txBody>
      </p:sp>
      <p:sp>
        <p:nvSpPr>
          <p:cNvPr id="20" name="Oval 19"/>
          <p:cNvSpPr/>
          <p:nvPr/>
        </p:nvSpPr>
        <p:spPr>
          <a:xfrm>
            <a:off x="839788" y="2026913"/>
            <a:ext cx="914400" cy="914400"/>
          </a:xfrm>
          <a:prstGeom prst="ellipse">
            <a:avLst/>
          </a:prstGeom>
          <a:solidFill>
            <a:srgbClr val="0073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800"/>
              </a:spcBef>
            </a:pPr>
            <a:r>
              <a:rPr lang="en-AU" sz="5400" dirty="0" smtClean="0">
                <a:solidFill>
                  <a:srgbClr val="FEFEFE"/>
                </a:solidFill>
                <a:sym typeface="Wingdings" panose="05000000000000000000" pitchFamily="2" charset="2"/>
              </a:rPr>
              <a:t></a:t>
            </a:r>
            <a:endParaRPr lang="en-AU" sz="5400" dirty="0">
              <a:solidFill>
                <a:srgbClr val="FEFEFE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833796" y="3296717"/>
            <a:ext cx="914400" cy="914400"/>
          </a:xfrm>
          <a:prstGeom prst="ellipse">
            <a:avLst/>
          </a:prstGeom>
          <a:solidFill>
            <a:srgbClr val="0073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800"/>
              </a:spcBef>
            </a:pPr>
            <a:r>
              <a:rPr lang="en-AU" sz="5400" dirty="0" smtClean="0">
                <a:solidFill>
                  <a:srgbClr val="FEFEFE"/>
                </a:solidFill>
                <a:sym typeface="Wingdings" panose="05000000000000000000" pitchFamily="2" charset="2"/>
              </a:rPr>
              <a:t></a:t>
            </a:r>
            <a:endParaRPr lang="en-AU" sz="5400" dirty="0">
              <a:solidFill>
                <a:srgbClr val="FEFEFE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833796" y="4566522"/>
            <a:ext cx="914400" cy="914400"/>
          </a:xfrm>
          <a:prstGeom prst="ellipse">
            <a:avLst/>
          </a:prstGeom>
          <a:solidFill>
            <a:srgbClr val="0073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800"/>
              </a:spcBef>
            </a:pPr>
            <a:r>
              <a:rPr lang="en-AU" sz="5400" dirty="0" smtClean="0">
                <a:solidFill>
                  <a:srgbClr val="FEFEFE"/>
                </a:solidFill>
                <a:sym typeface="Wingdings" panose="05000000000000000000" pitchFamily="2" charset="2"/>
              </a:rPr>
              <a:t></a:t>
            </a:r>
            <a:endParaRPr lang="en-AU" sz="5400" dirty="0">
              <a:solidFill>
                <a:srgbClr val="FEFEF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38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96" y="523647"/>
            <a:ext cx="10515600" cy="1325563"/>
          </a:xfrm>
          <a:noFill/>
        </p:spPr>
        <p:txBody>
          <a:bodyPr/>
          <a:lstStyle/>
          <a:p>
            <a:r>
              <a:rPr lang="en-AU" dirty="0" smtClean="0">
                <a:solidFill>
                  <a:srgbClr val="00732F"/>
                </a:solidFill>
              </a:rPr>
              <a:t>4. Healthcare</a:t>
            </a:r>
            <a:endParaRPr lang="en-AU" dirty="0">
              <a:solidFill>
                <a:srgbClr val="00732F"/>
              </a:solidFill>
            </a:endParaRPr>
          </a:p>
        </p:txBody>
      </p:sp>
      <p:pic>
        <p:nvPicPr>
          <p:cNvPr id="16" name="Content Placeholder 1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670" y="527952"/>
            <a:ext cx="3501750" cy="4952970"/>
          </a:xfrm>
        </p:spPr>
      </p:pic>
      <p:sp>
        <p:nvSpPr>
          <p:cNvPr id="17" name="TextBox 16"/>
          <p:cNvSpPr txBox="1"/>
          <p:nvPr/>
        </p:nvSpPr>
        <p:spPr>
          <a:xfrm>
            <a:off x="2070847" y="2222503"/>
            <a:ext cx="6461360" cy="761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GB" sz="3200" b="1" dirty="0"/>
              <a:t>P</a:t>
            </a:r>
            <a:r>
              <a:rPr lang="en-GB" sz="3200" b="1" dirty="0" smtClean="0"/>
              <a:t>hysical </a:t>
            </a:r>
            <a:r>
              <a:rPr lang="en-GB" sz="3200" b="1" dirty="0"/>
              <a:t>activity promotion by health </a:t>
            </a:r>
            <a:r>
              <a:rPr lang="en-GB" sz="3200" b="1" dirty="0" smtClean="0"/>
              <a:t>professionals</a:t>
            </a:r>
            <a:endParaRPr lang="en-AU" sz="3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2070847" y="3570867"/>
            <a:ext cx="5957046" cy="441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AU" sz="3200" b="1" dirty="0" smtClean="0"/>
              <a:t>Prevention of disease</a:t>
            </a:r>
            <a:endParaRPr lang="en-AU" sz="32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2070848" y="4803149"/>
            <a:ext cx="6197822" cy="441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AU" sz="3200" b="1" dirty="0" smtClean="0"/>
              <a:t>Management of disease</a:t>
            </a:r>
            <a:endParaRPr lang="en-AU" sz="3200" b="1" dirty="0"/>
          </a:p>
        </p:txBody>
      </p:sp>
      <p:sp>
        <p:nvSpPr>
          <p:cNvPr id="20" name="Oval 19"/>
          <p:cNvSpPr/>
          <p:nvPr/>
        </p:nvSpPr>
        <p:spPr>
          <a:xfrm>
            <a:off x="839788" y="2026913"/>
            <a:ext cx="914400" cy="914400"/>
          </a:xfrm>
          <a:prstGeom prst="ellipse">
            <a:avLst/>
          </a:prstGeom>
          <a:solidFill>
            <a:srgbClr val="0073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800"/>
              </a:spcBef>
            </a:pPr>
            <a:r>
              <a:rPr lang="en-AU" sz="5400" dirty="0" smtClean="0">
                <a:solidFill>
                  <a:srgbClr val="FEFEFE"/>
                </a:solidFill>
                <a:sym typeface="Wingdings" panose="05000000000000000000" pitchFamily="2" charset="2"/>
              </a:rPr>
              <a:t></a:t>
            </a:r>
            <a:endParaRPr lang="en-AU" sz="5400" dirty="0">
              <a:solidFill>
                <a:srgbClr val="FEFEFE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833796" y="3296717"/>
            <a:ext cx="914400" cy="914400"/>
          </a:xfrm>
          <a:prstGeom prst="ellipse">
            <a:avLst/>
          </a:prstGeom>
          <a:solidFill>
            <a:srgbClr val="0073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800"/>
              </a:spcBef>
            </a:pPr>
            <a:r>
              <a:rPr lang="en-AU" sz="5400" dirty="0" smtClean="0">
                <a:solidFill>
                  <a:srgbClr val="FEFEFE"/>
                </a:solidFill>
                <a:sym typeface="Wingdings" panose="05000000000000000000" pitchFamily="2" charset="2"/>
              </a:rPr>
              <a:t></a:t>
            </a:r>
            <a:endParaRPr lang="en-AU" sz="5400" dirty="0">
              <a:solidFill>
                <a:srgbClr val="FEFEFE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833796" y="4566522"/>
            <a:ext cx="914400" cy="914400"/>
          </a:xfrm>
          <a:prstGeom prst="ellipse">
            <a:avLst/>
          </a:prstGeom>
          <a:solidFill>
            <a:srgbClr val="0073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800"/>
              </a:spcBef>
            </a:pPr>
            <a:r>
              <a:rPr lang="en-AU" sz="5400" dirty="0" smtClean="0">
                <a:solidFill>
                  <a:srgbClr val="FEFEFE"/>
                </a:solidFill>
                <a:sym typeface="Wingdings" panose="05000000000000000000" pitchFamily="2" charset="2"/>
              </a:rPr>
              <a:t></a:t>
            </a:r>
            <a:endParaRPr lang="en-AU" sz="5400" dirty="0">
              <a:solidFill>
                <a:srgbClr val="FEFEF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038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96" y="523647"/>
            <a:ext cx="10515600" cy="1325563"/>
          </a:xfrm>
          <a:noFill/>
        </p:spPr>
        <p:txBody>
          <a:bodyPr>
            <a:normAutofit/>
          </a:bodyPr>
          <a:lstStyle/>
          <a:p>
            <a:r>
              <a:rPr lang="en-AU" sz="3600" dirty="0">
                <a:solidFill>
                  <a:srgbClr val="00732F"/>
                </a:solidFill>
              </a:rPr>
              <a:t>5</a:t>
            </a:r>
            <a:r>
              <a:rPr lang="en-AU" sz="3600" dirty="0" smtClean="0">
                <a:solidFill>
                  <a:srgbClr val="00732F"/>
                </a:solidFill>
              </a:rPr>
              <a:t>. Public Education, Including Mass Media</a:t>
            </a:r>
            <a:endParaRPr lang="en-AU" sz="3600" dirty="0">
              <a:solidFill>
                <a:srgbClr val="00732F"/>
              </a:solidFill>
            </a:endParaRPr>
          </a:p>
        </p:txBody>
      </p:sp>
      <p:pic>
        <p:nvPicPr>
          <p:cNvPr id="16" name="Content Placeholder 1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670" y="903355"/>
            <a:ext cx="3501750" cy="4952970"/>
          </a:xfrm>
        </p:spPr>
      </p:pic>
      <p:sp>
        <p:nvSpPr>
          <p:cNvPr id="17" name="TextBox 16"/>
          <p:cNvSpPr txBox="1"/>
          <p:nvPr/>
        </p:nvSpPr>
        <p:spPr>
          <a:xfrm>
            <a:off x="2070847" y="2222503"/>
            <a:ext cx="56612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 smtClean="0"/>
              <a:t>Transmitting clear messages </a:t>
            </a:r>
            <a:endParaRPr lang="en-AU" sz="3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2070847" y="3507888"/>
            <a:ext cx="5957046" cy="441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AU" sz="3200" b="1" dirty="0" smtClean="0"/>
              <a:t>Reaching large populations</a:t>
            </a:r>
            <a:endParaRPr lang="en-AU" sz="32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2070848" y="4649645"/>
            <a:ext cx="6197822" cy="761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AU" sz="3200" b="1" dirty="0" smtClean="0"/>
              <a:t>Raising awareness of physical activity’s importance</a:t>
            </a:r>
            <a:endParaRPr lang="en-AU" sz="3200" b="1" dirty="0"/>
          </a:p>
        </p:txBody>
      </p:sp>
      <p:sp>
        <p:nvSpPr>
          <p:cNvPr id="20" name="Oval 19"/>
          <p:cNvSpPr/>
          <p:nvPr/>
        </p:nvSpPr>
        <p:spPr>
          <a:xfrm>
            <a:off x="839788" y="2026913"/>
            <a:ext cx="914400" cy="914400"/>
          </a:xfrm>
          <a:prstGeom prst="ellipse">
            <a:avLst/>
          </a:prstGeom>
          <a:solidFill>
            <a:srgbClr val="0073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800"/>
              </a:spcBef>
            </a:pPr>
            <a:r>
              <a:rPr lang="en-AU" sz="5400" dirty="0" smtClean="0">
                <a:solidFill>
                  <a:srgbClr val="FEFEFE"/>
                </a:solidFill>
                <a:sym typeface="Wingdings" panose="05000000000000000000" pitchFamily="2" charset="2"/>
              </a:rPr>
              <a:t></a:t>
            </a:r>
            <a:endParaRPr lang="en-AU" sz="5400" dirty="0">
              <a:solidFill>
                <a:srgbClr val="FEFEFE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833796" y="3296717"/>
            <a:ext cx="914400" cy="914400"/>
          </a:xfrm>
          <a:prstGeom prst="ellipse">
            <a:avLst/>
          </a:prstGeom>
          <a:solidFill>
            <a:srgbClr val="0073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800"/>
              </a:spcBef>
            </a:pPr>
            <a:r>
              <a:rPr lang="en-AU" sz="5400" dirty="0" smtClean="0">
                <a:solidFill>
                  <a:srgbClr val="FEFEFE"/>
                </a:solidFill>
                <a:sym typeface="Wingdings" panose="05000000000000000000" pitchFamily="2" charset="2"/>
              </a:rPr>
              <a:t></a:t>
            </a:r>
            <a:endParaRPr lang="en-AU" sz="5400" dirty="0">
              <a:solidFill>
                <a:srgbClr val="FEFEFE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833796" y="4566522"/>
            <a:ext cx="914400" cy="914400"/>
          </a:xfrm>
          <a:prstGeom prst="ellipse">
            <a:avLst/>
          </a:prstGeom>
          <a:solidFill>
            <a:srgbClr val="0073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800"/>
              </a:spcBef>
            </a:pPr>
            <a:r>
              <a:rPr lang="en-AU" sz="5400" dirty="0" smtClean="0">
                <a:solidFill>
                  <a:srgbClr val="FEFEFE"/>
                </a:solidFill>
                <a:sym typeface="Wingdings" panose="05000000000000000000" pitchFamily="2" charset="2"/>
              </a:rPr>
              <a:t></a:t>
            </a:r>
            <a:endParaRPr lang="en-AU" sz="5400" dirty="0">
              <a:solidFill>
                <a:srgbClr val="FEFEF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677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96" y="523647"/>
            <a:ext cx="10515600" cy="1325563"/>
          </a:xfrm>
          <a:noFill/>
        </p:spPr>
        <p:txBody>
          <a:bodyPr/>
          <a:lstStyle/>
          <a:p>
            <a:r>
              <a:rPr lang="en-AU" dirty="0">
                <a:solidFill>
                  <a:srgbClr val="00732F"/>
                </a:solidFill>
              </a:rPr>
              <a:t>6</a:t>
            </a:r>
            <a:r>
              <a:rPr lang="en-AU" dirty="0" smtClean="0">
                <a:solidFill>
                  <a:srgbClr val="00732F"/>
                </a:solidFill>
              </a:rPr>
              <a:t>. Sport and Recreation for All</a:t>
            </a:r>
            <a:endParaRPr lang="en-AU" dirty="0">
              <a:solidFill>
                <a:srgbClr val="00732F"/>
              </a:solidFill>
            </a:endParaRPr>
          </a:p>
        </p:txBody>
      </p:sp>
      <p:pic>
        <p:nvPicPr>
          <p:cNvPr id="16" name="Content Placeholder 1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662" y="1420687"/>
            <a:ext cx="3501750" cy="4952970"/>
          </a:xfrm>
        </p:spPr>
      </p:pic>
      <p:sp>
        <p:nvSpPr>
          <p:cNvPr id="17" name="TextBox 16"/>
          <p:cNvSpPr txBox="1"/>
          <p:nvPr/>
        </p:nvSpPr>
        <p:spPr>
          <a:xfrm>
            <a:off x="2070847" y="2222503"/>
            <a:ext cx="5661211" cy="761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AU" sz="3200" b="1" dirty="0" smtClean="0"/>
              <a:t>Equitable access to both formal and informal sport</a:t>
            </a:r>
            <a:endParaRPr lang="en-AU" sz="3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2070847" y="3533344"/>
            <a:ext cx="5957046" cy="441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AU" sz="3200" b="1" dirty="0" smtClean="0"/>
              <a:t>Across the lifespan</a:t>
            </a:r>
            <a:endParaRPr lang="en-AU" sz="32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2070848" y="4692405"/>
            <a:ext cx="6197822" cy="761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AU" sz="3200" b="1" dirty="0" smtClean="0"/>
              <a:t>Contributing to many of the Sustainable Development Goals</a:t>
            </a:r>
            <a:endParaRPr lang="en-AU" sz="3200" b="1" dirty="0"/>
          </a:p>
        </p:txBody>
      </p:sp>
      <p:sp>
        <p:nvSpPr>
          <p:cNvPr id="20" name="Oval 19"/>
          <p:cNvSpPr/>
          <p:nvPr/>
        </p:nvSpPr>
        <p:spPr>
          <a:xfrm>
            <a:off x="839788" y="2026913"/>
            <a:ext cx="914400" cy="914400"/>
          </a:xfrm>
          <a:prstGeom prst="ellipse">
            <a:avLst/>
          </a:prstGeom>
          <a:solidFill>
            <a:srgbClr val="0073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800"/>
              </a:spcBef>
            </a:pPr>
            <a:r>
              <a:rPr lang="en-AU" sz="5400" dirty="0" smtClean="0">
                <a:solidFill>
                  <a:srgbClr val="FEFEFE"/>
                </a:solidFill>
                <a:sym typeface="Wingdings" panose="05000000000000000000" pitchFamily="2" charset="2"/>
              </a:rPr>
              <a:t></a:t>
            </a:r>
            <a:endParaRPr lang="en-AU" sz="5400" dirty="0">
              <a:solidFill>
                <a:srgbClr val="FEFEFE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833796" y="3296717"/>
            <a:ext cx="914400" cy="914400"/>
          </a:xfrm>
          <a:prstGeom prst="ellipse">
            <a:avLst/>
          </a:prstGeom>
          <a:solidFill>
            <a:srgbClr val="0073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800"/>
              </a:spcBef>
            </a:pPr>
            <a:r>
              <a:rPr lang="en-AU" sz="5400" dirty="0" smtClean="0">
                <a:solidFill>
                  <a:srgbClr val="FEFEFE"/>
                </a:solidFill>
                <a:sym typeface="Wingdings" panose="05000000000000000000" pitchFamily="2" charset="2"/>
              </a:rPr>
              <a:t></a:t>
            </a:r>
            <a:endParaRPr lang="en-AU" sz="5400" dirty="0">
              <a:solidFill>
                <a:srgbClr val="FEFEFE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833796" y="4566522"/>
            <a:ext cx="914400" cy="914400"/>
          </a:xfrm>
          <a:prstGeom prst="ellipse">
            <a:avLst/>
          </a:prstGeom>
          <a:solidFill>
            <a:srgbClr val="0073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800"/>
              </a:spcBef>
            </a:pPr>
            <a:r>
              <a:rPr lang="en-AU" sz="5400" dirty="0" smtClean="0">
                <a:solidFill>
                  <a:srgbClr val="FEFEFE"/>
                </a:solidFill>
                <a:sym typeface="Wingdings" panose="05000000000000000000" pitchFamily="2" charset="2"/>
              </a:rPr>
              <a:t></a:t>
            </a:r>
            <a:endParaRPr lang="en-AU" sz="5400" dirty="0">
              <a:solidFill>
                <a:srgbClr val="FEFEF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94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96" y="523647"/>
            <a:ext cx="10515600" cy="1325563"/>
          </a:xfrm>
          <a:noFill/>
        </p:spPr>
        <p:txBody>
          <a:bodyPr/>
          <a:lstStyle/>
          <a:p>
            <a:r>
              <a:rPr lang="en-AU" dirty="0">
                <a:solidFill>
                  <a:srgbClr val="00732F"/>
                </a:solidFill>
              </a:rPr>
              <a:t>7</a:t>
            </a:r>
            <a:r>
              <a:rPr lang="en-AU" dirty="0" smtClean="0">
                <a:solidFill>
                  <a:srgbClr val="00732F"/>
                </a:solidFill>
              </a:rPr>
              <a:t>. Workplaces</a:t>
            </a:r>
            <a:endParaRPr lang="en-AU" dirty="0">
              <a:solidFill>
                <a:srgbClr val="00732F"/>
              </a:solidFill>
            </a:endParaRPr>
          </a:p>
        </p:txBody>
      </p:sp>
      <p:pic>
        <p:nvPicPr>
          <p:cNvPr id="16" name="Content Placeholder 1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670" y="1186428"/>
            <a:ext cx="3501750" cy="4952970"/>
          </a:xfrm>
        </p:spPr>
      </p:pic>
      <p:sp>
        <p:nvSpPr>
          <p:cNvPr id="17" name="TextBox 16"/>
          <p:cNvSpPr txBox="1"/>
          <p:nvPr/>
        </p:nvSpPr>
        <p:spPr>
          <a:xfrm>
            <a:off x="2070847" y="2222503"/>
            <a:ext cx="5661211" cy="761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AU" sz="3200" b="1" dirty="0" smtClean="0"/>
              <a:t>Opportunities to be active embedded into the day</a:t>
            </a:r>
            <a:endParaRPr lang="en-AU" sz="3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2070847" y="3436074"/>
            <a:ext cx="5957046" cy="761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AU" sz="3200" b="1" dirty="0" smtClean="0"/>
              <a:t>Physical, mental and social benefits</a:t>
            </a:r>
            <a:endParaRPr lang="en-AU" sz="32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2070848" y="4803149"/>
            <a:ext cx="6197822" cy="441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AU" sz="3200" b="1" dirty="0" smtClean="0"/>
              <a:t>Reducing absenteeism and burnout</a:t>
            </a:r>
            <a:endParaRPr lang="en-AU" sz="3200" b="1" dirty="0"/>
          </a:p>
        </p:txBody>
      </p:sp>
      <p:sp>
        <p:nvSpPr>
          <p:cNvPr id="20" name="Oval 19"/>
          <p:cNvSpPr/>
          <p:nvPr/>
        </p:nvSpPr>
        <p:spPr>
          <a:xfrm>
            <a:off x="839788" y="2026913"/>
            <a:ext cx="914400" cy="914400"/>
          </a:xfrm>
          <a:prstGeom prst="ellipse">
            <a:avLst/>
          </a:prstGeom>
          <a:solidFill>
            <a:srgbClr val="0073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800"/>
              </a:spcBef>
            </a:pPr>
            <a:r>
              <a:rPr lang="en-AU" sz="5400" dirty="0" smtClean="0">
                <a:solidFill>
                  <a:srgbClr val="FEFEFE"/>
                </a:solidFill>
                <a:sym typeface="Wingdings" panose="05000000000000000000" pitchFamily="2" charset="2"/>
              </a:rPr>
              <a:t></a:t>
            </a:r>
            <a:endParaRPr lang="en-AU" sz="5400" dirty="0">
              <a:solidFill>
                <a:srgbClr val="FEFEFE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833796" y="3296717"/>
            <a:ext cx="914400" cy="914400"/>
          </a:xfrm>
          <a:prstGeom prst="ellipse">
            <a:avLst/>
          </a:prstGeom>
          <a:solidFill>
            <a:srgbClr val="0073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800"/>
              </a:spcBef>
            </a:pPr>
            <a:r>
              <a:rPr lang="en-AU" sz="5400" dirty="0" smtClean="0">
                <a:solidFill>
                  <a:srgbClr val="FEFEFE"/>
                </a:solidFill>
                <a:sym typeface="Wingdings" panose="05000000000000000000" pitchFamily="2" charset="2"/>
              </a:rPr>
              <a:t></a:t>
            </a:r>
            <a:endParaRPr lang="en-AU" sz="5400" dirty="0">
              <a:solidFill>
                <a:srgbClr val="FEFEFE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833796" y="4566522"/>
            <a:ext cx="914400" cy="914400"/>
          </a:xfrm>
          <a:prstGeom prst="ellipse">
            <a:avLst/>
          </a:prstGeom>
          <a:solidFill>
            <a:srgbClr val="0073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800"/>
              </a:spcBef>
            </a:pPr>
            <a:r>
              <a:rPr lang="en-AU" sz="5400" dirty="0" smtClean="0">
                <a:solidFill>
                  <a:srgbClr val="FEFEFE"/>
                </a:solidFill>
                <a:sym typeface="Wingdings" panose="05000000000000000000" pitchFamily="2" charset="2"/>
              </a:rPr>
              <a:t></a:t>
            </a:r>
            <a:endParaRPr lang="en-AU" sz="5400" dirty="0">
              <a:solidFill>
                <a:srgbClr val="FEFEF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09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96" y="523647"/>
            <a:ext cx="10515600" cy="1325563"/>
          </a:xfrm>
          <a:noFill/>
        </p:spPr>
        <p:txBody>
          <a:bodyPr/>
          <a:lstStyle/>
          <a:p>
            <a:r>
              <a:rPr lang="en-AU" dirty="0" smtClean="0">
                <a:solidFill>
                  <a:srgbClr val="00732F"/>
                </a:solidFill>
              </a:rPr>
              <a:t>8. Community Wide Programmes</a:t>
            </a:r>
            <a:endParaRPr lang="en-AU" dirty="0">
              <a:solidFill>
                <a:srgbClr val="00732F"/>
              </a:solidFill>
            </a:endParaRPr>
          </a:p>
        </p:txBody>
      </p:sp>
      <p:pic>
        <p:nvPicPr>
          <p:cNvPr id="16" name="Content Placeholder 1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662" y="1420687"/>
            <a:ext cx="3501750" cy="4952970"/>
          </a:xfrm>
        </p:spPr>
      </p:pic>
      <p:sp>
        <p:nvSpPr>
          <p:cNvPr id="17" name="TextBox 16"/>
          <p:cNvSpPr txBox="1"/>
          <p:nvPr/>
        </p:nvSpPr>
        <p:spPr>
          <a:xfrm>
            <a:off x="2070847" y="2222503"/>
            <a:ext cx="5661211" cy="761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AU" sz="3200" b="1" dirty="0" smtClean="0"/>
              <a:t>Combining approaches to physical activity promotion</a:t>
            </a:r>
            <a:endParaRPr lang="en-AU" sz="3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2070848" y="3379840"/>
            <a:ext cx="5957046" cy="761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AU" sz="3200" b="1" dirty="0" smtClean="0"/>
              <a:t>Similar to a systems-based approach</a:t>
            </a:r>
            <a:endParaRPr lang="en-AU" sz="32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2070847" y="4817255"/>
            <a:ext cx="6421889" cy="412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AU" sz="3200" b="1" dirty="0" smtClean="0"/>
              <a:t>Co-benefits to society beyond health</a:t>
            </a:r>
            <a:endParaRPr lang="en-AU" sz="3200" b="1" dirty="0"/>
          </a:p>
        </p:txBody>
      </p:sp>
      <p:sp>
        <p:nvSpPr>
          <p:cNvPr id="20" name="Oval 19"/>
          <p:cNvSpPr/>
          <p:nvPr/>
        </p:nvSpPr>
        <p:spPr>
          <a:xfrm>
            <a:off x="839788" y="2026913"/>
            <a:ext cx="914400" cy="914400"/>
          </a:xfrm>
          <a:prstGeom prst="ellipse">
            <a:avLst/>
          </a:prstGeom>
          <a:solidFill>
            <a:srgbClr val="0073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800"/>
              </a:spcBef>
            </a:pPr>
            <a:r>
              <a:rPr lang="en-AU" sz="5400" dirty="0" smtClean="0">
                <a:solidFill>
                  <a:srgbClr val="FEFEFE"/>
                </a:solidFill>
                <a:sym typeface="Wingdings" panose="05000000000000000000" pitchFamily="2" charset="2"/>
              </a:rPr>
              <a:t></a:t>
            </a:r>
            <a:endParaRPr lang="en-AU" sz="5400" dirty="0">
              <a:solidFill>
                <a:srgbClr val="FEFEFE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833796" y="3296717"/>
            <a:ext cx="914400" cy="914400"/>
          </a:xfrm>
          <a:prstGeom prst="ellipse">
            <a:avLst/>
          </a:prstGeom>
          <a:solidFill>
            <a:srgbClr val="0073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800"/>
              </a:spcBef>
            </a:pPr>
            <a:r>
              <a:rPr lang="en-AU" sz="5400" dirty="0" smtClean="0">
                <a:solidFill>
                  <a:srgbClr val="FEFEFE"/>
                </a:solidFill>
                <a:sym typeface="Wingdings" panose="05000000000000000000" pitchFamily="2" charset="2"/>
              </a:rPr>
              <a:t></a:t>
            </a:r>
            <a:endParaRPr lang="en-AU" sz="5400" dirty="0">
              <a:solidFill>
                <a:srgbClr val="FEFEFE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833796" y="4566522"/>
            <a:ext cx="914400" cy="914400"/>
          </a:xfrm>
          <a:prstGeom prst="ellipse">
            <a:avLst/>
          </a:prstGeom>
          <a:solidFill>
            <a:srgbClr val="0073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800"/>
              </a:spcBef>
            </a:pPr>
            <a:r>
              <a:rPr lang="en-AU" sz="5400" dirty="0" smtClean="0">
                <a:solidFill>
                  <a:srgbClr val="FEFEFE"/>
                </a:solidFill>
                <a:sym typeface="Wingdings" panose="05000000000000000000" pitchFamily="2" charset="2"/>
              </a:rPr>
              <a:t></a:t>
            </a:r>
            <a:endParaRPr lang="en-AU" sz="5400" dirty="0">
              <a:solidFill>
                <a:srgbClr val="FEFEF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900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>
                <a:solidFill>
                  <a:srgbClr val="00732F"/>
                </a:solidFill>
              </a:rPr>
              <a:t>Additional Resources</a:t>
            </a:r>
            <a:endParaRPr lang="en-AU" dirty="0">
              <a:solidFill>
                <a:srgbClr val="00732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74661"/>
            <a:ext cx="5157787" cy="823912"/>
          </a:xfrm>
        </p:spPr>
        <p:txBody>
          <a:bodyPr/>
          <a:lstStyle/>
          <a:p>
            <a:r>
              <a:rPr lang="en-AU" dirty="0" smtClean="0"/>
              <a:t>Animation</a:t>
            </a:r>
            <a:endParaRPr lang="en-AU" dirty="0"/>
          </a:p>
        </p:txBody>
      </p:sp>
      <p:pic>
        <p:nvPicPr>
          <p:cNvPr id="7" name="WQmtOzglL1Q"/>
          <p:cNvPicPr>
            <a:picLocks noGrp="1" noRot="1" noChangeAspect="1"/>
          </p:cNvPicPr>
          <p:nvPr>
            <p:ph sz="half" idx="2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39788" y="2659281"/>
            <a:ext cx="3769566" cy="2120381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56887" y="1678047"/>
            <a:ext cx="5183188" cy="823912"/>
          </a:xfrm>
        </p:spPr>
        <p:txBody>
          <a:bodyPr/>
          <a:lstStyle/>
          <a:p>
            <a:r>
              <a:rPr lang="en-AU" dirty="0" smtClean="0"/>
              <a:t>Infographic</a:t>
            </a:r>
            <a:endParaRPr lang="en-AU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668" y="2562314"/>
            <a:ext cx="2028918" cy="2869757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714280" y="5930494"/>
            <a:ext cx="8685214" cy="3746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AU" sz="1000" b="0" dirty="0" smtClean="0">
                <a:solidFill>
                  <a:srgbClr val="00732F"/>
                </a:solidFill>
              </a:rPr>
              <a:t>ISPAH 2020: </a:t>
            </a:r>
            <a:r>
              <a:rPr lang="en-AU" sz="1000" b="0" i="1" dirty="0" smtClean="0">
                <a:solidFill>
                  <a:srgbClr val="00732F"/>
                </a:solidFill>
              </a:rPr>
              <a:t>International Society for Physical Activity and Health (ISPAH) 2020.  Infographic, animation and call to Action. Eight Investments for physical activity. British Journal of Sports Medicine. XX(Y). Available from: www.dx.doi.org/XXXXXXXXXX</a:t>
            </a:r>
          </a:p>
        </p:txBody>
      </p:sp>
      <p:sp>
        <p:nvSpPr>
          <p:cNvPr id="10" name="Text Placeholder 4"/>
          <p:cNvSpPr txBox="1">
            <a:spLocks/>
          </p:cNvSpPr>
          <p:nvPr/>
        </p:nvSpPr>
        <p:spPr>
          <a:xfrm>
            <a:off x="7550900" y="1690688"/>
            <a:ext cx="5183188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dirty="0" smtClean="0"/>
              <a:t>Audiobook and Podcasts</a:t>
            </a:r>
            <a:endParaRPr lang="en-AU" dirty="0"/>
          </a:p>
        </p:txBody>
      </p:sp>
      <p:pic>
        <p:nvPicPr>
          <p:cNvPr id="11" name="Picture 10">
            <a:hlinkClick r:id="rId5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68" t="16500" r="35750" b="61626"/>
          <a:stretch/>
        </p:blipFill>
        <p:spPr>
          <a:xfrm>
            <a:off x="8034993" y="3453405"/>
            <a:ext cx="820271" cy="641208"/>
          </a:xfrm>
          <a:prstGeom prst="rect">
            <a:avLst/>
          </a:prstGeom>
        </p:spPr>
      </p:pic>
      <p:pic>
        <p:nvPicPr>
          <p:cNvPr id="12" name="Picture 11">
            <a:hlinkClick r:id="rId7"/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7" t="-692" r="24282" b="84044"/>
          <a:stretch/>
        </p:blipFill>
        <p:spPr>
          <a:xfrm>
            <a:off x="7631582" y="2781051"/>
            <a:ext cx="1559859" cy="488062"/>
          </a:xfrm>
          <a:prstGeom prst="rect">
            <a:avLst/>
          </a:prstGeom>
        </p:spPr>
      </p:pic>
      <p:pic>
        <p:nvPicPr>
          <p:cNvPr id="13" name="Picture 12">
            <a:hlinkClick r:id="rId9"/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24" t="37714" r="28974" b="41442"/>
          <a:stretch/>
        </p:blipFill>
        <p:spPr>
          <a:xfrm>
            <a:off x="7860182" y="4233333"/>
            <a:ext cx="1237129" cy="611045"/>
          </a:xfrm>
          <a:prstGeom prst="rect">
            <a:avLst/>
          </a:prstGeom>
        </p:spPr>
      </p:pic>
      <p:pic>
        <p:nvPicPr>
          <p:cNvPr id="14" name="Picture 13">
            <a:hlinkClick r:id="rId10"/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29" t="57915" r="23502" b="21290"/>
          <a:stretch/>
        </p:blipFill>
        <p:spPr>
          <a:xfrm>
            <a:off x="9506001" y="2711691"/>
            <a:ext cx="1649506" cy="609600"/>
          </a:xfrm>
          <a:prstGeom prst="rect">
            <a:avLst/>
          </a:prstGeom>
        </p:spPr>
      </p:pic>
      <p:pic>
        <p:nvPicPr>
          <p:cNvPr id="16" name="Picture 15">
            <a:hlinkClick r:id="rId12"/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98" t="78906" r="21057"/>
          <a:stretch/>
        </p:blipFill>
        <p:spPr>
          <a:xfrm>
            <a:off x="9541860" y="3392799"/>
            <a:ext cx="1613647" cy="618380"/>
          </a:xfrm>
          <a:prstGeom prst="rect">
            <a:avLst/>
          </a:prstGeom>
        </p:spPr>
      </p:pic>
      <p:sp>
        <p:nvSpPr>
          <p:cNvPr id="17" name="Title 1"/>
          <p:cNvSpPr txBox="1">
            <a:spLocks/>
          </p:cNvSpPr>
          <p:nvPr/>
        </p:nvSpPr>
        <p:spPr>
          <a:xfrm>
            <a:off x="5065668" y="5465661"/>
            <a:ext cx="1052744" cy="25481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AU" sz="1000" b="0" dirty="0" smtClean="0">
                <a:solidFill>
                  <a:srgbClr val="00732F"/>
                </a:solidFill>
              </a:rPr>
              <a:t>ISPAH (2020)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839788" y="4847358"/>
            <a:ext cx="8685214" cy="3746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AU" sz="1000" b="0" dirty="0" smtClean="0">
                <a:solidFill>
                  <a:srgbClr val="00732F"/>
                </a:solidFill>
              </a:rPr>
              <a:t>ISPAH (2020)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39788" y="1285538"/>
            <a:ext cx="4920038" cy="3891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2000" b="1" dirty="0" smtClean="0">
                <a:solidFill>
                  <a:srgbClr val="00732F"/>
                </a:solidFill>
              </a:rPr>
              <a:t>Further resources: www.ispah.org/resources</a:t>
            </a:r>
            <a:endParaRPr lang="en-AU" sz="2000" b="1" dirty="0">
              <a:solidFill>
                <a:srgbClr val="00732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248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>
                <a:solidFill>
                  <a:srgbClr val="00732F"/>
                </a:solidFill>
              </a:rPr>
              <a:t>Advocacy tips</a:t>
            </a:r>
            <a:endParaRPr lang="en-AU" dirty="0">
              <a:solidFill>
                <a:srgbClr val="00732F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1717399" y="1653524"/>
            <a:ext cx="9662363" cy="3684588"/>
          </a:xfrm>
        </p:spPr>
        <p:txBody>
          <a:bodyPr>
            <a:noAutofit/>
          </a:bodyPr>
          <a:lstStyle/>
          <a:p>
            <a:pPr marL="0" indent="0">
              <a:spcAft>
                <a:spcPts val="3000"/>
              </a:spcAft>
              <a:buNone/>
            </a:pPr>
            <a:r>
              <a:rPr lang="en-AU" sz="3100" b="1" dirty="0" smtClean="0">
                <a:solidFill>
                  <a:srgbClr val="00ACEC"/>
                </a:solidFill>
              </a:rPr>
              <a:t>Send to your colleagues </a:t>
            </a:r>
          </a:p>
          <a:p>
            <a:pPr marL="0" indent="0">
              <a:spcAft>
                <a:spcPts val="3000"/>
              </a:spcAft>
              <a:buNone/>
            </a:pPr>
            <a:r>
              <a:rPr lang="en-AU" sz="3100" b="1" dirty="0" smtClean="0">
                <a:solidFill>
                  <a:srgbClr val="00ACEC"/>
                </a:solidFill>
              </a:rPr>
              <a:t>Distribute through your organisation</a:t>
            </a:r>
          </a:p>
          <a:p>
            <a:pPr marL="0" indent="0">
              <a:spcAft>
                <a:spcPts val="3000"/>
              </a:spcAft>
              <a:buNone/>
            </a:pPr>
            <a:r>
              <a:rPr lang="en-AU" sz="3100" b="1" dirty="0" smtClean="0">
                <a:solidFill>
                  <a:srgbClr val="00ACEC"/>
                </a:solidFill>
              </a:rPr>
              <a:t>Send it to your boss and other decision makers</a:t>
            </a:r>
          </a:p>
          <a:p>
            <a:pPr marL="0" indent="0">
              <a:spcAft>
                <a:spcPts val="3000"/>
              </a:spcAft>
              <a:buNone/>
            </a:pPr>
            <a:r>
              <a:rPr lang="en-AU" sz="3100" b="1" dirty="0" smtClean="0">
                <a:solidFill>
                  <a:srgbClr val="00ACEC"/>
                </a:solidFill>
              </a:rPr>
              <a:t>Build it into your dialogue with media</a:t>
            </a:r>
          </a:p>
          <a:p>
            <a:pPr marL="0" indent="0">
              <a:spcAft>
                <a:spcPts val="3000"/>
              </a:spcAft>
              <a:buNone/>
            </a:pPr>
            <a:r>
              <a:rPr lang="en-AU" sz="3100" b="1" dirty="0" smtClean="0">
                <a:solidFill>
                  <a:srgbClr val="00ACEC"/>
                </a:solidFill>
              </a:rPr>
              <a:t>Share on social media #8Investments</a:t>
            </a:r>
            <a:endParaRPr lang="en-AU" sz="3100" b="1" dirty="0">
              <a:solidFill>
                <a:srgbClr val="00ACEC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901048" y="1540037"/>
            <a:ext cx="743229" cy="743229"/>
          </a:xfrm>
          <a:prstGeom prst="ellipse">
            <a:avLst/>
          </a:prstGeom>
          <a:solidFill>
            <a:srgbClr val="0073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4000" dirty="0" smtClean="0">
                <a:solidFill>
                  <a:srgbClr val="FEFEFE"/>
                </a:solidFill>
                <a:sym typeface="Wingdings" panose="05000000000000000000" pitchFamily="2" charset="2"/>
              </a:rPr>
              <a:t></a:t>
            </a:r>
            <a:endParaRPr lang="en-AU" sz="5400" dirty="0">
              <a:solidFill>
                <a:srgbClr val="FEFEFE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898993" y="2469107"/>
            <a:ext cx="743229" cy="743229"/>
          </a:xfrm>
          <a:prstGeom prst="ellipse">
            <a:avLst/>
          </a:prstGeom>
          <a:solidFill>
            <a:srgbClr val="0073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4000" dirty="0" smtClean="0">
                <a:solidFill>
                  <a:srgbClr val="FEFEFE"/>
                </a:solidFill>
                <a:sym typeface="Wingdings" panose="05000000000000000000" pitchFamily="2" charset="2"/>
              </a:rPr>
              <a:t></a:t>
            </a:r>
            <a:endParaRPr lang="en-AU" sz="5400" dirty="0">
              <a:solidFill>
                <a:srgbClr val="FEFEF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886199" y="3397489"/>
            <a:ext cx="743229" cy="743229"/>
          </a:xfrm>
          <a:prstGeom prst="ellipse">
            <a:avLst/>
          </a:prstGeom>
          <a:solidFill>
            <a:srgbClr val="0073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4000" dirty="0" smtClean="0">
                <a:solidFill>
                  <a:srgbClr val="FEFEFE"/>
                </a:solidFill>
                <a:sym typeface="Wingdings" panose="05000000000000000000" pitchFamily="2" charset="2"/>
              </a:rPr>
              <a:t></a:t>
            </a:r>
            <a:endParaRPr lang="en-AU" sz="5400" dirty="0">
              <a:solidFill>
                <a:srgbClr val="FEFEF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898993" y="4327247"/>
            <a:ext cx="743229" cy="743229"/>
          </a:xfrm>
          <a:prstGeom prst="ellipse">
            <a:avLst/>
          </a:prstGeom>
          <a:solidFill>
            <a:srgbClr val="0073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4000" dirty="0" smtClean="0">
                <a:solidFill>
                  <a:srgbClr val="FEFEFE"/>
                </a:solidFill>
                <a:sym typeface="Wingdings" panose="05000000000000000000" pitchFamily="2" charset="2"/>
              </a:rPr>
              <a:t></a:t>
            </a:r>
            <a:endParaRPr lang="en-AU" sz="5400" dirty="0">
              <a:solidFill>
                <a:srgbClr val="FEFEF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886199" y="5254253"/>
            <a:ext cx="743229" cy="743229"/>
          </a:xfrm>
          <a:prstGeom prst="ellipse">
            <a:avLst/>
          </a:prstGeom>
          <a:solidFill>
            <a:srgbClr val="0073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4000" dirty="0" smtClean="0">
                <a:solidFill>
                  <a:srgbClr val="FEFEFE"/>
                </a:solidFill>
                <a:sym typeface="Wingdings" panose="05000000000000000000" pitchFamily="2" charset="2"/>
              </a:rPr>
              <a:t></a:t>
            </a:r>
            <a:endParaRPr lang="en-AU" sz="5400" dirty="0">
              <a:solidFill>
                <a:srgbClr val="FEFEF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4587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1834869" y="1946182"/>
            <a:ext cx="9662363" cy="3887212"/>
          </a:xfrm>
        </p:spPr>
        <p:txBody>
          <a:bodyPr>
            <a:noAutofit/>
          </a:bodyPr>
          <a:lstStyle/>
          <a:p>
            <a:pPr marL="0" indent="0">
              <a:spcAft>
                <a:spcPts val="4200"/>
              </a:spcAft>
              <a:buNone/>
            </a:pPr>
            <a:r>
              <a:rPr lang="en-AU" sz="4800" b="1" dirty="0" smtClean="0">
                <a:solidFill>
                  <a:srgbClr val="00ACEC"/>
                </a:solidFill>
              </a:rPr>
              <a:t>Share</a:t>
            </a:r>
          </a:p>
          <a:p>
            <a:pPr marL="0" indent="0">
              <a:spcAft>
                <a:spcPts val="4200"/>
              </a:spcAft>
              <a:buNone/>
            </a:pPr>
            <a:r>
              <a:rPr lang="en-AU" sz="4800" b="1" dirty="0" smtClean="0">
                <a:solidFill>
                  <a:srgbClr val="00ACEC"/>
                </a:solidFill>
              </a:rPr>
              <a:t>Endorse</a:t>
            </a:r>
          </a:p>
          <a:p>
            <a:pPr marL="0" indent="0">
              <a:spcAft>
                <a:spcPts val="4200"/>
              </a:spcAft>
              <a:buNone/>
            </a:pPr>
            <a:r>
              <a:rPr lang="en-AU" sz="4800" b="1" dirty="0" smtClean="0">
                <a:solidFill>
                  <a:srgbClr val="00ACEC"/>
                </a:solidFill>
              </a:rPr>
              <a:t>Feedback</a:t>
            </a:r>
          </a:p>
        </p:txBody>
      </p:sp>
      <p:sp>
        <p:nvSpPr>
          <p:cNvPr id="2" name="Oval 1"/>
          <p:cNvSpPr/>
          <p:nvPr/>
        </p:nvSpPr>
        <p:spPr>
          <a:xfrm>
            <a:off x="826341" y="1946182"/>
            <a:ext cx="914400" cy="914400"/>
          </a:xfrm>
          <a:prstGeom prst="ellipse">
            <a:avLst/>
          </a:prstGeom>
          <a:solidFill>
            <a:srgbClr val="0073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5400" b="1" dirty="0" smtClean="0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1</a:t>
            </a:r>
            <a:endParaRPr lang="en-AU" sz="5400" b="1" dirty="0">
              <a:solidFill>
                <a:srgbClr val="FEFEF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Oval 9"/>
          <p:cNvSpPr/>
          <p:nvPr/>
        </p:nvSpPr>
        <p:spPr>
          <a:xfrm>
            <a:off x="826341" y="3152821"/>
            <a:ext cx="914400" cy="914400"/>
          </a:xfrm>
          <a:prstGeom prst="ellipse">
            <a:avLst/>
          </a:prstGeom>
          <a:solidFill>
            <a:srgbClr val="0073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5400" b="1" dirty="0" smtClean="0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2</a:t>
            </a:r>
            <a:endParaRPr lang="en-AU" sz="5400" b="1" dirty="0">
              <a:solidFill>
                <a:srgbClr val="FEFEF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Oval 10"/>
          <p:cNvSpPr/>
          <p:nvPr/>
        </p:nvSpPr>
        <p:spPr>
          <a:xfrm>
            <a:off x="826341" y="4359461"/>
            <a:ext cx="914400" cy="914400"/>
          </a:xfrm>
          <a:prstGeom prst="ellipse">
            <a:avLst/>
          </a:prstGeom>
          <a:solidFill>
            <a:srgbClr val="0073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5400" b="1" dirty="0" smtClean="0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3</a:t>
            </a:r>
            <a:endParaRPr lang="en-AU" sz="5400" b="1" dirty="0">
              <a:solidFill>
                <a:srgbClr val="FEFEF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4543569" y="3298960"/>
            <a:ext cx="1059609" cy="753035"/>
          </a:xfrm>
          <a:prstGeom prst="rightArrow">
            <a:avLst/>
          </a:prstGeom>
          <a:solidFill>
            <a:srgbClr val="0073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Right Arrow 12"/>
          <p:cNvSpPr/>
          <p:nvPr/>
        </p:nvSpPr>
        <p:spPr>
          <a:xfrm>
            <a:off x="3898435" y="1964910"/>
            <a:ext cx="1059609" cy="753035"/>
          </a:xfrm>
          <a:prstGeom prst="rightArrow">
            <a:avLst/>
          </a:prstGeom>
          <a:solidFill>
            <a:srgbClr val="0073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Right Arrow 13"/>
          <p:cNvSpPr/>
          <p:nvPr/>
        </p:nvSpPr>
        <p:spPr>
          <a:xfrm>
            <a:off x="5093229" y="4558643"/>
            <a:ext cx="1059609" cy="753035"/>
          </a:xfrm>
          <a:prstGeom prst="rightArrow">
            <a:avLst/>
          </a:prstGeom>
          <a:solidFill>
            <a:srgbClr val="0073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Content Placeholder 8"/>
          <p:cNvSpPr txBox="1">
            <a:spLocks/>
          </p:cNvSpPr>
          <p:nvPr/>
        </p:nvSpPr>
        <p:spPr>
          <a:xfrm>
            <a:off x="5718404" y="3146802"/>
            <a:ext cx="4998474" cy="11161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3400"/>
              </a:spcAft>
              <a:buFont typeface="Arial" panose="020B0604020202020204" pitchFamily="34" charset="0"/>
              <a:buNone/>
            </a:pPr>
            <a:r>
              <a:rPr lang="en-AU" b="1" dirty="0" smtClean="0"/>
              <a:t>As an </a:t>
            </a:r>
            <a:r>
              <a:rPr lang="en-AU" b="1" dirty="0" smtClean="0">
                <a:hlinkClick r:id="rId2"/>
              </a:rPr>
              <a:t>individual </a:t>
            </a:r>
            <a:r>
              <a:rPr lang="en-AU" b="1" dirty="0" smtClean="0"/>
              <a:t>or an </a:t>
            </a:r>
            <a:r>
              <a:rPr lang="en-AU" b="1" dirty="0" smtClean="0">
                <a:hlinkClick r:id="rId3"/>
              </a:rPr>
              <a:t>organization</a:t>
            </a:r>
            <a:endParaRPr lang="en-AU" b="1" dirty="0"/>
          </a:p>
        </p:txBody>
      </p:sp>
      <p:sp>
        <p:nvSpPr>
          <p:cNvPr id="16" name="Content Placeholder 8"/>
          <p:cNvSpPr txBox="1">
            <a:spLocks/>
          </p:cNvSpPr>
          <p:nvPr/>
        </p:nvSpPr>
        <p:spPr>
          <a:xfrm>
            <a:off x="5047125" y="1816863"/>
            <a:ext cx="4998474" cy="11161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3400"/>
              </a:spcAft>
              <a:buFont typeface="Arial" panose="020B0604020202020204" pitchFamily="34" charset="0"/>
              <a:buNone/>
            </a:pPr>
            <a:r>
              <a:rPr lang="en-AU" b="1" dirty="0" smtClean="0"/>
              <a:t>The </a:t>
            </a:r>
            <a:r>
              <a:rPr lang="en-AU" b="1" dirty="0" smtClean="0">
                <a:hlinkClick r:id="rId4"/>
              </a:rPr>
              <a:t>full document, infographic and animation</a:t>
            </a:r>
            <a:endParaRPr lang="en-AU" b="1" dirty="0"/>
          </a:p>
        </p:txBody>
      </p:sp>
      <p:sp>
        <p:nvSpPr>
          <p:cNvPr id="17" name="Content Placeholder 8"/>
          <p:cNvSpPr txBox="1">
            <a:spLocks/>
          </p:cNvSpPr>
          <p:nvPr/>
        </p:nvSpPr>
        <p:spPr>
          <a:xfrm>
            <a:off x="6198941" y="4476741"/>
            <a:ext cx="5298291" cy="11161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3400"/>
              </a:spcAft>
              <a:buFont typeface="Arial" panose="020B0604020202020204" pitchFamily="34" charset="0"/>
              <a:buNone/>
            </a:pPr>
            <a:r>
              <a:rPr lang="en-AU" b="1" dirty="0" smtClean="0"/>
              <a:t>To </a:t>
            </a:r>
            <a:r>
              <a:rPr lang="en-AU" b="1" dirty="0" smtClean="0">
                <a:hlinkClick r:id="rId5"/>
              </a:rPr>
              <a:t>info@ispah.org</a:t>
            </a:r>
            <a:r>
              <a:rPr lang="en-AU" b="1" dirty="0" smtClean="0"/>
              <a:t> and on social media </a:t>
            </a:r>
            <a:r>
              <a:rPr lang="en-AU" b="1" dirty="0" smtClean="0">
                <a:hlinkClick r:id="rId6"/>
              </a:rPr>
              <a:t>#8Investments</a:t>
            </a:r>
            <a:endParaRPr lang="en-AU" b="1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AU" dirty="0" smtClean="0">
                <a:solidFill>
                  <a:srgbClr val="00732F"/>
                </a:solidFill>
              </a:rPr>
              <a:t>How can you help?</a:t>
            </a:r>
            <a:endParaRPr lang="en-AU" dirty="0">
              <a:solidFill>
                <a:srgbClr val="00732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83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96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894729" y="2401816"/>
            <a:ext cx="6131859" cy="2457055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600"/>
              </a:spcAft>
              <a:buNone/>
            </a:pPr>
            <a:r>
              <a:rPr lang="en-AU" sz="3200" b="1" dirty="0" smtClean="0">
                <a:solidFill>
                  <a:srgbClr val="00732F"/>
                </a:solidFill>
              </a:rPr>
              <a:t>An </a:t>
            </a:r>
            <a:r>
              <a:rPr lang="en-AU" sz="3200" b="1" dirty="0">
                <a:solidFill>
                  <a:srgbClr val="00732F"/>
                </a:solidFill>
              </a:rPr>
              <a:t>overview of </a:t>
            </a:r>
            <a:r>
              <a:rPr lang="en-AU" sz="3200" b="1" dirty="0" smtClean="0">
                <a:solidFill>
                  <a:srgbClr val="00732F"/>
                </a:solidFill>
              </a:rPr>
              <a:t>evidence </a:t>
            </a:r>
            <a:r>
              <a:rPr lang="en-AU" sz="3200" b="1" dirty="0">
                <a:solidFill>
                  <a:srgbClr val="00732F"/>
                </a:solidFill>
              </a:rPr>
              <a:t>which can be used to advocate, inform and lead physical activity policy and discussion. </a:t>
            </a:r>
            <a:endParaRPr lang="en-AU" sz="3200" b="1" dirty="0" smtClean="0">
              <a:solidFill>
                <a:srgbClr val="00732F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94" y="821180"/>
            <a:ext cx="3698251" cy="52309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1397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062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329953" y="2036201"/>
            <a:ext cx="7516906" cy="3392535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600"/>
              </a:spcAft>
              <a:buNone/>
            </a:pPr>
            <a:r>
              <a:rPr lang="en-AU" sz="3200" b="1" dirty="0" smtClean="0">
                <a:solidFill>
                  <a:srgbClr val="00732F"/>
                </a:solidFill>
              </a:rPr>
              <a:t>A call to action for everyone, everywhere, including professionals, academics, civil society and decision makers to embed physical activity in national and subnational policies.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94" y="821180"/>
            <a:ext cx="3698251" cy="52309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797565" y="821180"/>
            <a:ext cx="6581682" cy="1325563"/>
          </a:xfrm>
        </p:spPr>
        <p:txBody>
          <a:bodyPr/>
          <a:lstStyle/>
          <a:p>
            <a:pPr algn="ctr"/>
            <a:r>
              <a:rPr lang="en-AU" dirty="0" smtClean="0">
                <a:solidFill>
                  <a:srgbClr val="00732F"/>
                </a:solidFill>
              </a:rPr>
              <a:t>Call to Action</a:t>
            </a:r>
            <a:endParaRPr lang="en-AU" dirty="0">
              <a:solidFill>
                <a:srgbClr val="00732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59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795431"/>
            <a:ext cx="6193024" cy="1325563"/>
          </a:xfrm>
        </p:spPr>
        <p:txBody>
          <a:bodyPr>
            <a:noAutofit/>
          </a:bodyPr>
          <a:lstStyle/>
          <a:p>
            <a:r>
              <a:rPr lang="en-AU" sz="2800" dirty="0" smtClean="0">
                <a:solidFill>
                  <a:srgbClr val="00732F"/>
                </a:solidFill>
              </a:rPr>
              <a:t>The many benefits of physical activity to individuals and society, including:</a:t>
            </a:r>
            <a:endParaRPr lang="en-AU" sz="2800" dirty="0">
              <a:solidFill>
                <a:srgbClr val="00732F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343781"/>
            <a:ext cx="5462399" cy="3415553"/>
          </a:xfrm>
        </p:spPr>
        <p:txBody>
          <a:bodyPr>
            <a:normAutofit lnSpcReduction="10000"/>
          </a:bodyPr>
          <a:lstStyle/>
          <a:p>
            <a:r>
              <a:rPr lang="en-AU" sz="2400" dirty="0" smtClean="0"/>
              <a:t>Health </a:t>
            </a:r>
          </a:p>
          <a:p>
            <a:r>
              <a:rPr lang="en-AU" sz="2400" dirty="0" smtClean="0"/>
              <a:t>Economic</a:t>
            </a:r>
          </a:p>
          <a:p>
            <a:r>
              <a:rPr lang="en-AU" sz="2400" dirty="0"/>
              <a:t>S</a:t>
            </a:r>
            <a:r>
              <a:rPr lang="en-AU" sz="2400" dirty="0" smtClean="0"/>
              <a:t>ocial </a:t>
            </a:r>
          </a:p>
          <a:p>
            <a:r>
              <a:rPr lang="en-AU" sz="2400" dirty="0" smtClean="0"/>
              <a:t>Environmental </a:t>
            </a:r>
          </a:p>
          <a:p>
            <a:pPr marL="0" indent="0">
              <a:buNone/>
            </a:pPr>
            <a:endParaRPr lang="en-AU" sz="2400" dirty="0"/>
          </a:p>
          <a:p>
            <a:r>
              <a:rPr lang="en-AU" sz="2400" dirty="0" smtClean="0"/>
              <a:t>Physical activity directly </a:t>
            </a:r>
            <a:r>
              <a:rPr lang="en-AU" sz="2400" dirty="0"/>
              <a:t>contributes </a:t>
            </a:r>
            <a:r>
              <a:rPr lang="en-AU" sz="2400" dirty="0" smtClean="0"/>
              <a:t>to </a:t>
            </a:r>
            <a:r>
              <a:rPr lang="en-AU" sz="2400" dirty="0"/>
              <a:t>achieving </a:t>
            </a:r>
            <a:r>
              <a:rPr lang="en-AU" sz="2400" dirty="0" smtClean="0"/>
              <a:t>13 of </a:t>
            </a:r>
            <a:r>
              <a:rPr lang="en-AU" sz="2400" dirty="0"/>
              <a:t>the United Nations 2030 Sustainable Development Goals (SDGs) </a:t>
            </a:r>
            <a:endParaRPr lang="en-AU" sz="24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464" y="338585"/>
            <a:ext cx="5643536" cy="564353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032812" y="5813123"/>
            <a:ext cx="5029200" cy="430887"/>
          </a:xfrm>
          <a:prstGeom prst="rect">
            <a:avLst/>
          </a:prstGeom>
          <a:solidFill>
            <a:srgbClr val="FEFEFE"/>
          </a:solidFill>
        </p:spPr>
        <p:txBody>
          <a:bodyPr wrap="square">
            <a:spAutoFit/>
          </a:bodyPr>
          <a:lstStyle/>
          <a:p>
            <a:r>
              <a:rPr lang="en-AU" sz="1100" dirty="0">
                <a:solidFill>
                  <a:srgbClr val="222222"/>
                </a:solidFill>
              </a:rPr>
              <a:t>Economic, social and environmental co-benefits of policy action to increase physical activity (taken from, Active: A Technical Package for Increasing Physical </a:t>
            </a:r>
            <a:r>
              <a:rPr lang="en-AU" sz="1100" dirty="0" smtClean="0">
                <a:solidFill>
                  <a:srgbClr val="222222"/>
                </a:solidFill>
              </a:rPr>
              <a:t>Activity).</a:t>
            </a:r>
          </a:p>
        </p:txBody>
      </p:sp>
    </p:spTree>
    <p:extLst>
      <p:ext uri="{BB962C8B-B14F-4D97-AF65-F5344CB8AC3E}">
        <p14:creationId xmlns:p14="http://schemas.microsoft.com/office/powerpoint/2010/main" val="407513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>
                <a:solidFill>
                  <a:srgbClr val="00732F"/>
                </a:solidFill>
              </a:rPr>
              <a:t>Building on The </a:t>
            </a:r>
            <a:r>
              <a:rPr lang="en-AU" dirty="0" err="1" smtClean="0">
                <a:solidFill>
                  <a:srgbClr val="00732F"/>
                </a:solidFill>
              </a:rPr>
              <a:t>GAPPA</a:t>
            </a:r>
            <a:r>
              <a:rPr lang="en-AU" dirty="0" smtClean="0">
                <a:solidFill>
                  <a:srgbClr val="00732F"/>
                </a:solidFill>
              </a:rPr>
              <a:t> 2018-2030</a:t>
            </a:r>
            <a:endParaRPr lang="en-AU" dirty="0">
              <a:solidFill>
                <a:srgbClr val="00732F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1690688"/>
            <a:ext cx="6959506" cy="4498975"/>
          </a:xfrm>
        </p:spPr>
        <p:txBody>
          <a:bodyPr>
            <a:normAutofit fontScale="92500"/>
          </a:bodyPr>
          <a:lstStyle/>
          <a:p>
            <a:r>
              <a:rPr lang="en-AU" dirty="0" smtClean="0"/>
              <a:t>The Global Action Plan for Physical Activity (2018-2030) (</a:t>
            </a:r>
            <a:r>
              <a:rPr lang="en-AU" dirty="0" err="1" smtClean="0"/>
              <a:t>GAPPA</a:t>
            </a:r>
            <a:r>
              <a:rPr lang="en-AU" dirty="0" smtClean="0"/>
              <a:t>) lays out four strategic objectives:</a:t>
            </a:r>
          </a:p>
          <a:p>
            <a:pPr marL="971550" lvl="1" indent="-514350">
              <a:buAutoNum type="arabicPeriod"/>
            </a:pPr>
            <a:endParaRPr lang="en-AU" sz="1600" b="1" dirty="0" smtClean="0"/>
          </a:p>
          <a:p>
            <a:pPr marL="971550" lvl="1" indent="-514350">
              <a:buAutoNum type="arabicPeriod"/>
            </a:pPr>
            <a:r>
              <a:rPr lang="en-AU" sz="1600" b="1" dirty="0" smtClean="0"/>
              <a:t>Societies (social norms and attitudes)</a:t>
            </a:r>
          </a:p>
          <a:p>
            <a:pPr marL="971550" lvl="1" indent="-514350">
              <a:buAutoNum type="arabicPeriod"/>
            </a:pPr>
            <a:r>
              <a:rPr lang="en-AU" sz="1600" b="1" dirty="0" smtClean="0"/>
              <a:t>Environments (spaces and places)</a:t>
            </a:r>
          </a:p>
          <a:p>
            <a:pPr marL="971550" lvl="1" indent="-514350">
              <a:buAutoNum type="arabicPeriod"/>
            </a:pPr>
            <a:r>
              <a:rPr lang="en-AU" sz="1600" b="1" dirty="0" smtClean="0"/>
              <a:t>People (programmes and opportunities) </a:t>
            </a:r>
          </a:p>
          <a:p>
            <a:pPr marL="971550" lvl="1" indent="-514350">
              <a:buAutoNum type="arabicPeriod"/>
            </a:pPr>
            <a:r>
              <a:rPr lang="en-AU" sz="1600" b="1" dirty="0" smtClean="0"/>
              <a:t>Systems (governance and policy enablers) </a:t>
            </a:r>
          </a:p>
          <a:p>
            <a:pPr marL="457200" lvl="1" indent="0">
              <a:buNone/>
            </a:pPr>
            <a:endParaRPr lang="en-AU" sz="1600" b="1" dirty="0" smtClean="0"/>
          </a:p>
          <a:p>
            <a:r>
              <a:rPr lang="en-AU" dirty="0" smtClean="0"/>
              <a:t>ISPAH’s Eight Investments can be used in conjunction with the </a:t>
            </a:r>
            <a:r>
              <a:rPr lang="en-AU" dirty="0" err="1" smtClean="0"/>
              <a:t>GAPPA</a:t>
            </a:r>
            <a:r>
              <a:rPr lang="en-AU" dirty="0" smtClean="0"/>
              <a:t> to assist professionals and member states to respond to the current pandemic of inactivity</a:t>
            </a:r>
          </a:p>
          <a:p>
            <a:endParaRPr lang="en-AU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468" y="1690688"/>
            <a:ext cx="2529746" cy="36488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598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>
                <a:solidFill>
                  <a:srgbClr val="00732F"/>
                </a:solidFill>
              </a:rPr>
              <a:t>There is no single solution.</a:t>
            </a:r>
            <a:endParaRPr lang="en-AU" dirty="0">
              <a:solidFill>
                <a:srgbClr val="00732F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1690688"/>
            <a:ext cx="5157787" cy="4498975"/>
          </a:xfrm>
        </p:spPr>
        <p:txBody>
          <a:bodyPr/>
          <a:lstStyle/>
          <a:p>
            <a:r>
              <a:rPr lang="en-AU" dirty="0" smtClean="0"/>
              <a:t>The crux of ISPAH’s Eight Investments is that no single investment should be expected to shift the needle on physical inactivity alone</a:t>
            </a:r>
          </a:p>
          <a:p>
            <a:pPr marL="0" indent="0">
              <a:buNone/>
            </a:pPr>
            <a:endParaRPr lang="en-AU" dirty="0" smtClean="0"/>
          </a:p>
          <a:p>
            <a:r>
              <a:rPr lang="en-AU" dirty="0" smtClean="0"/>
              <a:t>Combinations of investments are required, taking a systems-based approach </a:t>
            </a:r>
            <a:endParaRPr lang="en-AU" dirty="0"/>
          </a:p>
        </p:txBody>
      </p:sp>
      <p:pic>
        <p:nvPicPr>
          <p:cNvPr id="7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8038" y="2002491"/>
            <a:ext cx="5338977" cy="3003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Object 1"/>
          <p:cNvPicPr>
            <a:picLocks noChangeAspect="1"/>
          </p:cNvPicPr>
          <p:nvPr/>
        </p:nvPicPr>
        <p:blipFill rotWithShape="1">
          <a:blip r:embed="rId2" cstate="print"/>
          <a:srcRect l="40642" t="46866" r="58020" b="50742"/>
          <a:stretch/>
        </p:blipFill>
        <p:spPr>
          <a:xfrm>
            <a:off x="10422245" y="3640457"/>
            <a:ext cx="326717" cy="328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ject 1"/>
          <p:cNvPicPr>
            <a:picLocks noChangeAspect="1"/>
          </p:cNvPicPr>
          <p:nvPr/>
        </p:nvPicPr>
        <p:blipFill rotWithShape="1">
          <a:blip r:embed="rId2" cstate="print"/>
          <a:srcRect l="55820" t="51375" r="41469" b="26063"/>
          <a:stretch/>
        </p:blipFill>
        <p:spPr>
          <a:xfrm rot="10800000">
            <a:off x="10353181" y="3561228"/>
            <a:ext cx="138130" cy="677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ject 1"/>
          <p:cNvPicPr>
            <a:picLocks noChangeAspect="1"/>
          </p:cNvPicPr>
          <p:nvPr/>
        </p:nvPicPr>
        <p:blipFill rotWithShape="1">
          <a:blip r:embed="rId2" cstate="print"/>
          <a:srcRect l="38055" t="46866" r="58020" b="45707"/>
          <a:stretch/>
        </p:blipFill>
        <p:spPr>
          <a:xfrm rot="1056229">
            <a:off x="10299583" y="3513621"/>
            <a:ext cx="189141" cy="2013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959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838200" y="3386137"/>
            <a:ext cx="10515600" cy="1325563"/>
          </a:xfrm>
        </p:spPr>
        <p:txBody>
          <a:bodyPr>
            <a:noAutofit/>
          </a:bodyPr>
          <a:lstStyle/>
          <a:p>
            <a:r>
              <a:rPr lang="en-AU" sz="4800" dirty="0" smtClean="0"/>
              <a:t>Introducing each of: </a:t>
            </a:r>
            <a:br>
              <a:rPr lang="en-AU" sz="4800" dirty="0" smtClean="0"/>
            </a:br>
            <a:r>
              <a:rPr lang="en-AU" sz="4800" dirty="0" smtClean="0"/>
              <a:t>ISPAH’s Eight Investments That Work for Physical Activity</a:t>
            </a:r>
            <a:endParaRPr lang="en-AU" sz="4800" dirty="0"/>
          </a:p>
        </p:txBody>
      </p:sp>
    </p:spTree>
    <p:extLst>
      <p:ext uri="{BB962C8B-B14F-4D97-AF65-F5344CB8AC3E}">
        <p14:creationId xmlns:p14="http://schemas.microsoft.com/office/powerpoint/2010/main" val="247778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96" y="523647"/>
            <a:ext cx="10515600" cy="1325563"/>
          </a:xfrm>
          <a:noFill/>
        </p:spPr>
        <p:txBody>
          <a:bodyPr/>
          <a:lstStyle/>
          <a:p>
            <a:r>
              <a:rPr lang="en-AU" dirty="0" smtClean="0">
                <a:solidFill>
                  <a:srgbClr val="00732F"/>
                </a:solidFill>
              </a:rPr>
              <a:t>1. Whole-of-School Programmes</a:t>
            </a:r>
            <a:endParaRPr lang="en-AU" dirty="0">
              <a:solidFill>
                <a:srgbClr val="00732F"/>
              </a:solidFill>
            </a:endParaRPr>
          </a:p>
        </p:txBody>
      </p:sp>
      <p:pic>
        <p:nvPicPr>
          <p:cNvPr id="16" name="Content Placeholder 1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662" y="1420686"/>
            <a:ext cx="3501750" cy="4952972"/>
          </a:xfrm>
        </p:spPr>
      </p:pic>
      <p:sp>
        <p:nvSpPr>
          <p:cNvPr id="17" name="TextBox 16"/>
          <p:cNvSpPr txBox="1"/>
          <p:nvPr/>
        </p:nvSpPr>
        <p:spPr>
          <a:xfrm>
            <a:off x="2070847" y="2222503"/>
            <a:ext cx="56612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 smtClean="0"/>
              <a:t>Engaging school communities </a:t>
            </a:r>
            <a:endParaRPr lang="en-AU" sz="3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2070848" y="3379840"/>
            <a:ext cx="5957046" cy="761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AU" sz="3200" b="1" dirty="0" smtClean="0"/>
              <a:t>Providing students with multiple physical activity opportunities</a:t>
            </a:r>
            <a:endParaRPr lang="en-AU" sz="32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2070848" y="4649645"/>
            <a:ext cx="6197822" cy="761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AU" sz="3200" b="1" dirty="0" smtClean="0"/>
              <a:t>Benefiting academic achievement &amp; classroom behaviour</a:t>
            </a:r>
            <a:endParaRPr lang="en-AU" sz="3200" b="1" dirty="0"/>
          </a:p>
        </p:txBody>
      </p:sp>
      <p:sp>
        <p:nvSpPr>
          <p:cNvPr id="20" name="Oval 19"/>
          <p:cNvSpPr/>
          <p:nvPr/>
        </p:nvSpPr>
        <p:spPr>
          <a:xfrm>
            <a:off x="839788" y="2026913"/>
            <a:ext cx="914400" cy="914400"/>
          </a:xfrm>
          <a:prstGeom prst="ellipse">
            <a:avLst/>
          </a:prstGeom>
          <a:solidFill>
            <a:srgbClr val="0073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800"/>
              </a:spcBef>
            </a:pPr>
            <a:r>
              <a:rPr lang="en-AU" sz="5400" dirty="0" smtClean="0">
                <a:solidFill>
                  <a:srgbClr val="FEFEFE"/>
                </a:solidFill>
                <a:sym typeface="Wingdings" panose="05000000000000000000" pitchFamily="2" charset="2"/>
              </a:rPr>
              <a:t></a:t>
            </a:r>
            <a:endParaRPr lang="en-AU" sz="5400" dirty="0">
              <a:solidFill>
                <a:srgbClr val="FEFEFE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833796" y="3296717"/>
            <a:ext cx="914400" cy="914400"/>
          </a:xfrm>
          <a:prstGeom prst="ellipse">
            <a:avLst/>
          </a:prstGeom>
          <a:solidFill>
            <a:srgbClr val="0073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800"/>
              </a:spcBef>
            </a:pPr>
            <a:r>
              <a:rPr lang="en-AU" sz="5400" dirty="0" smtClean="0">
                <a:solidFill>
                  <a:srgbClr val="FEFEFE"/>
                </a:solidFill>
                <a:sym typeface="Wingdings" panose="05000000000000000000" pitchFamily="2" charset="2"/>
              </a:rPr>
              <a:t></a:t>
            </a:r>
            <a:endParaRPr lang="en-AU" sz="5400" dirty="0">
              <a:solidFill>
                <a:srgbClr val="FEFEFE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833796" y="4566522"/>
            <a:ext cx="914400" cy="914400"/>
          </a:xfrm>
          <a:prstGeom prst="ellipse">
            <a:avLst/>
          </a:prstGeom>
          <a:solidFill>
            <a:srgbClr val="0073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800"/>
              </a:spcBef>
            </a:pPr>
            <a:r>
              <a:rPr lang="en-AU" sz="5400" dirty="0" smtClean="0">
                <a:solidFill>
                  <a:srgbClr val="FEFEFE"/>
                </a:solidFill>
                <a:sym typeface="Wingdings" panose="05000000000000000000" pitchFamily="2" charset="2"/>
              </a:rPr>
              <a:t></a:t>
            </a:r>
            <a:endParaRPr lang="en-AU" sz="5400" dirty="0">
              <a:solidFill>
                <a:srgbClr val="FEFEF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72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96" y="523647"/>
            <a:ext cx="10515600" cy="1325563"/>
          </a:xfrm>
          <a:noFill/>
        </p:spPr>
        <p:txBody>
          <a:bodyPr/>
          <a:lstStyle/>
          <a:p>
            <a:r>
              <a:rPr lang="en-AU" dirty="0">
                <a:solidFill>
                  <a:srgbClr val="00732F"/>
                </a:solidFill>
              </a:rPr>
              <a:t>2</a:t>
            </a:r>
            <a:r>
              <a:rPr lang="en-AU" dirty="0" smtClean="0">
                <a:solidFill>
                  <a:srgbClr val="00732F"/>
                </a:solidFill>
              </a:rPr>
              <a:t>. Active Travel</a:t>
            </a:r>
            <a:endParaRPr lang="en-AU" dirty="0">
              <a:solidFill>
                <a:srgbClr val="00732F"/>
              </a:solidFill>
            </a:endParaRPr>
          </a:p>
        </p:txBody>
      </p:sp>
      <p:pic>
        <p:nvPicPr>
          <p:cNvPr id="16" name="Content Placeholder 1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662" y="1420687"/>
            <a:ext cx="3501750" cy="4952970"/>
          </a:xfrm>
        </p:spPr>
      </p:pic>
      <p:sp>
        <p:nvSpPr>
          <p:cNvPr id="17" name="TextBox 16"/>
          <p:cNvSpPr txBox="1"/>
          <p:nvPr/>
        </p:nvSpPr>
        <p:spPr>
          <a:xfrm>
            <a:off x="2070847" y="2222503"/>
            <a:ext cx="56612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 smtClean="0"/>
              <a:t>Supportive transport policies</a:t>
            </a:r>
            <a:endParaRPr lang="en-AU" sz="3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2070847" y="3507888"/>
            <a:ext cx="5957046" cy="441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AU" sz="3200" b="1" dirty="0" smtClean="0"/>
              <a:t>Inducing demand for active travel</a:t>
            </a:r>
            <a:endParaRPr lang="en-AU" sz="32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2070848" y="4649645"/>
            <a:ext cx="6197822" cy="761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AU" sz="3200" b="1" dirty="0" smtClean="0"/>
              <a:t>Multiple co-benefits for the sustainable development goals</a:t>
            </a:r>
            <a:endParaRPr lang="en-AU" sz="3200" b="1" dirty="0"/>
          </a:p>
        </p:txBody>
      </p:sp>
      <p:sp>
        <p:nvSpPr>
          <p:cNvPr id="20" name="Oval 19"/>
          <p:cNvSpPr/>
          <p:nvPr/>
        </p:nvSpPr>
        <p:spPr>
          <a:xfrm>
            <a:off x="839788" y="2026913"/>
            <a:ext cx="914400" cy="914400"/>
          </a:xfrm>
          <a:prstGeom prst="ellipse">
            <a:avLst/>
          </a:prstGeom>
          <a:solidFill>
            <a:srgbClr val="0073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800"/>
              </a:spcBef>
            </a:pPr>
            <a:r>
              <a:rPr lang="en-AU" sz="5400" dirty="0" smtClean="0">
                <a:solidFill>
                  <a:srgbClr val="FEFEFE"/>
                </a:solidFill>
                <a:sym typeface="Wingdings" panose="05000000000000000000" pitchFamily="2" charset="2"/>
              </a:rPr>
              <a:t></a:t>
            </a:r>
            <a:endParaRPr lang="en-AU" sz="5400" dirty="0">
              <a:solidFill>
                <a:srgbClr val="FEFEFE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833796" y="3296717"/>
            <a:ext cx="914400" cy="914400"/>
          </a:xfrm>
          <a:prstGeom prst="ellipse">
            <a:avLst/>
          </a:prstGeom>
          <a:solidFill>
            <a:srgbClr val="0073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800"/>
              </a:spcBef>
            </a:pPr>
            <a:r>
              <a:rPr lang="en-AU" sz="5400" dirty="0" smtClean="0">
                <a:solidFill>
                  <a:srgbClr val="FEFEFE"/>
                </a:solidFill>
                <a:sym typeface="Wingdings" panose="05000000000000000000" pitchFamily="2" charset="2"/>
              </a:rPr>
              <a:t></a:t>
            </a:r>
            <a:endParaRPr lang="en-AU" sz="5400" dirty="0">
              <a:solidFill>
                <a:srgbClr val="FEFEFE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833796" y="4566522"/>
            <a:ext cx="914400" cy="914400"/>
          </a:xfrm>
          <a:prstGeom prst="ellipse">
            <a:avLst/>
          </a:prstGeom>
          <a:solidFill>
            <a:srgbClr val="0073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800"/>
              </a:spcBef>
            </a:pPr>
            <a:r>
              <a:rPr lang="en-AU" sz="5400" dirty="0" smtClean="0">
                <a:solidFill>
                  <a:srgbClr val="FEFEFE"/>
                </a:solidFill>
                <a:sym typeface="Wingdings" panose="05000000000000000000" pitchFamily="2" charset="2"/>
              </a:rPr>
              <a:t></a:t>
            </a:r>
            <a:endParaRPr lang="en-AU" sz="5400" dirty="0">
              <a:solidFill>
                <a:srgbClr val="FEFEF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15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8782</TotalTime>
  <Words>555</Words>
  <Application>Microsoft Office PowerPoint</Application>
  <PresentationFormat>Widescreen</PresentationFormat>
  <Paragraphs>111</Paragraphs>
  <Slides>20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Tahoma</vt:lpstr>
      <vt:lpstr>Wingdings</vt:lpstr>
      <vt:lpstr>Office Theme</vt:lpstr>
      <vt:lpstr>PowerPoint Presentation</vt:lpstr>
      <vt:lpstr>PowerPoint Presentation</vt:lpstr>
      <vt:lpstr>Call to Action</vt:lpstr>
      <vt:lpstr>The many benefits of physical activity to individuals and society, including:</vt:lpstr>
      <vt:lpstr>Building on The GAPPA 2018-2030</vt:lpstr>
      <vt:lpstr>There is no single solution.</vt:lpstr>
      <vt:lpstr>Introducing each of:  ISPAH’s Eight Investments That Work for Physical Activity</vt:lpstr>
      <vt:lpstr>1. Whole-of-School Programmes</vt:lpstr>
      <vt:lpstr>2. Active Travel</vt:lpstr>
      <vt:lpstr>3. Active Urban Design</vt:lpstr>
      <vt:lpstr>4. Healthcare</vt:lpstr>
      <vt:lpstr>5. Public Education, Including Mass Media</vt:lpstr>
      <vt:lpstr>6. Sport and Recreation for All</vt:lpstr>
      <vt:lpstr>7. Workplaces</vt:lpstr>
      <vt:lpstr>8. Community Wide Programmes</vt:lpstr>
      <vt:lpstr>Additional Resources</vt:lpstr>
      <vt:lpstr>Advocacy tips</vt:lpstr>
      <vt:lpstr>How can you help?</vt:lpstr>
      <vt:lpstr>PowerPoint Presentation</vt:lpstr>
      <vt:lpstr>PowerPoint Presentation</vt:lpstr>
    </vt:vector>
  </TitlesOfParts>
  <Company>HNELHD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Brand Guidelines</dc:title>
  <dc:creator>Matthew Mclaughlin</dc:creator>
  <cp:lastModifiedBy>Matthew Mclaughlin</cp:lastModifiedBy>
  <cp:revision>258</cp:revision>
  <dcterms:created xsi:type="dcterms:W3CDTF">2019-06-24T10:26:30Z</dcterms:created>
  <dcterms:modified xsi:type="dcterms:W3CDTF">2020-11-06T02:01:34Z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-602621935</vt:i4>
  </property>
  <property fmtid="{D5CDD505-2E9C-101B-9397-08002B2CF9AE}" pid="3" name="_NewReviewCycle">
    <vt:lpwstr/>
  </property>
  <property fmtid="{D5CDD505-2E9C-101B-9397-08002B2CF9AE}" pid="4" name="_EmailSubject">
    <vt:lpwstr>Today's Agenda - #8Investments Meeting</vt:lpwstr>
  </property>
  <property fmtid="{D5CDD505-2E9C-101B-9397-08002B2CF9AE}" pid="5" name="_AuthorEmail">
    <vt:lpwstr>K.Milton@uea.ac.uk</vt:lpwstr>
  </property>
  <property fmtid="{D5CDD505-2E9C-101B-9397-08002B2CF9AE}" pid="6" name="_AuthorEmailDisplayName">
    <vt:lpwstr>Karen Milton (MED - Staff)</vt:lpwstr>
  </property>
</Properties>
</file>